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theme/theme9.xml" ContentType="application/vnd.openxmlformats-officedocument.theme+xml"/>
  <Override PartName="/ppt/slideLayouts/slideLayout10.xml" ContentType="application/vnd.openxmlformats-officedocument.presentationml.slideLayout+xml"/>
  <Override PartName="/ppt/theme/theme10.xml" ContentType="application/vnd.openxmlformats-officedocument.theme+xml"/>
  <Override PartName="/ppt/slideLayouts/slideLayout11.xml" ContentType="application/vnd.openxmlformats-officedocument.presentationml.slideLayout+xml"/>
  <Override PartName="/ppt/theme/theme11.xml" ContentType="application/vnd.openxmlformats-officedocument.theme+xml"/>
  <Override PartName="/ppt/slideLayouts/slideLayout12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0" r:id="rId2"/>
    <p:sldMasterId id="2147483652" r:id="rId3"/>
    <p:sldMasterId id="2147483654" r:id="rId4"/>
    <p:sldMasterId id="2147483656" r:id="rId5"/>
    <p:sldMasterId id="2147483658" r:id="rId6"/>
    <p:sldMasterId id="2147483660" r:id="rId7"/>
    <p:sldMasterId id="2147483662" r:id="rId8"/>
    <p:sldMasterId id="2147483664" r:id="rId9"/>
    <p:sldMasterId id="2147483666" r:id="rId10"/>
    <p:sldMasterId id="2147483668" r:id="rId11"/>
    <p:sldMasterId id="2147483670" r:id="rId12"/>
  </p:sldMasterIdLst>
  <p:notesMasterIdLst>
    <p:notesMasterId r:id="rId56"/>
  </p:notesMasterIdLst>
  <p:sldIdLst>
    <p:sldId id="256" r:id="rId13"/>
    <p:sldId id="257" r:id="rId14"/>
    <p:sldId id="258" r:id="rId15"/>
    <p:sldId id="259" r:id="rId16"/>
    <p:sldId id="260" r:id="rId17"/>
    <p:sldId id="261" r:id="rId18"/>
    <p:sldId id="262" r:id="rId19"/>
    <p:sldId id="263" r:id="rId20"/>
    <p:sldId id="264" r:id="rId21"/>
    <p:sldId id="265" r:id="rId22"/>
    <p:sldId id="266" r:id="rId23"/>
    <p:sldId id="267" r:id="rId24"/>
    <p:sldId id="268" r:id="rId25"/>
    <p:sldId id="269" r:id="rId26"/>
    <p:sldId id="270" r:id="rId27"/>
    <p:sldId id="271" r:id="rId28"/>
    <p:sldId id="272" r:id="rId29"/>
    <p:sldId id="273" r:id="rId30"/>
    <p:sldId id="274" r:id="rId31"/>
    <p:sldId id="275" r:id="rId32"/>
    <p:sldId id="276" r:id="rId33"/>
    <p:sldId id="277" r:id="rId34"/>
    <p:sldId id="278" r:id="rId35"/>
    <p:sldId id="279" r:id="rId36"/>
    <p:sldId id="280" r:id="rId37"/>
    <p:sldId id="281" r:id="rId38"/>
    <p:sldId id="282" r:id="rId39"/>
    <p:sldId id="283" r:id="rId40"/>
    <p:sldId id="284" r:id="rId41"/>
    <p:sldId id="285" r:id="rId42"/>
    <p:sldId id="286" r:id="rId43"/>
    <p:sldId id="287" r:id="rId44"/>
    <p:sldId id="288" r:id="rId45"/>
    <p:sldId id="289" r:id="rId46"/>
    <p:sldId id="290" r:id="rId47"/>
    <p:sldId id="291" r:id="rId48"/>
    <p:sldId id="292" r:id="rId49"/>
    <p:sldId id="293" r:id="rId50"/>
    <p:sldId id="294" r:id="rId51"/>
    <p:sldId id="295" r:id="rId52"/>
    <p:sldId id="296" r:id="rId53"/>
    <p:sldId id="297" r:id="rId54"/>
    <p:sldId id="298" r:id="rId55"/>
  </p:sldIdLst>
  <p:sldSz cx="12192000" cy="6858000"/>
  <p:notesSz cx="6799263" cy="99298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>
                <a:solidFill>
                  <a:schemeClr val="dk1"/>
                </a:solidFill>
                <a:latin typeface="Calibri"/>
              </a:rPr>
              <a:t>Cliquez pour déplacer la diapo</a:t>
            </a: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Cliquez pour modifier le format des notes</a:t>
            </a:r>
          </a:p>
        </p:txBody>
      </p:sp>
      <p:sp>
        <p:nvSpPr>
          <p:cNvPr id="94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fr-FR" sz="1400" b="0" strike="noStrike" spc="-1">
                <a:solidFill>
                  <a:srgbClr val="000000"/>
                </a:solidFill>
                <a:latin typeface="Times New Roman"/>
              </a:rPr>
              <a:t>&lt;en-tête&gt;</a:t>
            </a:r>
          </a:p>
        </p:txBody>
      </p:sp>
      <p:sp>
        <p:nvSpPr>
          <p:cNvPr id="95" name="PlaceHolder 4"/>
          <p:cNvSpPr>
            <a:spLocks noGrp="1"/>
          </p:cNvSpPr>
          <p:nvPr>
            <p:ph type="dt" idx="5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fr-FR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lang="fr-FR" sz="1400" b="0" strike="noStrike" spc="-1">
                <a:solidFill>
                  <a:srgbClr val="000000"/>
                </a:solidFill>
                <a:latin typeface="Times New Roman"/>
              </a:rPr>
              <a:t>&lt;date/heure&gt;</a:t>
            </a:r>
          </a:p>
        </p:txBody>
      </p:sp>
      <p:sp>
        <p:nvSpPr>
          <p:cNvPr id="96" name="PlaceHolder 5"/>
          <p:cNvSpPr>
            <a:spLocks noGrp="1"/>
          </p:cNvSpPr>
          <p:nvPr>
            <p:ph type="ftr" idx="6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fr-FR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fr-FR" sz="1400" b="0" strike="noStrike" spc="-1">
                <a:solidFill>
                  <a:srgbClr val="000000"/>
                </a:solidFill>
                <a:latin typeface="Times New Roman"/>
              </a:rPr>
              <a:t>&lt;pied de page&gt;</a:t>
            </a:r>
          </a:p>
        </p:txBody>
      </p:sp>
      <p:sp>
        <p:nvSpPr>
          <p:cNvPr id="97" name="PlaceHolder 6"/>
          <p:cNvSpPr>
            <a:spLocks noGrp="1"/>
          </p:cNvSpPr>
          <p:nvPr>
            <p:ph type="sldNum" idx="7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fr-FR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05F15020-A1B2-4B32-8865-A6B9A77D99EA}" type="slidenum">
              <a:rPr lang="fr-FR" sz="1400" b="0" strike="noStrike" spc="-1">
                <a:solidFill>
                  <a:srgbClr val="000000"/>
                </a:solidFill>
                <a:latin typeface="Times New Roman"/>
              </a:rPr>
              <a:t>‹N°›</a:t>
            </a:fld>
            <a:endParaRPr lang="fr-FR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7887" cy="3351213"/>
          </a:xfrm>
          <a:prstGeom prst="rect">
            <a:avLst/>
          </a:prstGeom>
          <a:ln w="0">
            <a:noFill/>
          </a:ln>
        </p:spPr>
      </p:sp>
      <p:sp>
        <p:nvSpPr>
          <p:cNvPr id="433" name="PlaceHolder 2"/>
          <p:cNvSpPr>
            <a:spLocks noGrp="1"/>
          </p:cNvSpPr>
          <p:nvPr>
            <p:ph type="body"/>
          </p:nvPr>
        </p:nvSpPr>
        <p:spPr>
          <a:xfrm>
            <a:off x="680040" y="4778640"/>
            <a:ext cx="5438880" cy="39096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4" name="PlaceHolder 3"/>
          <p:cNvSpPr>
            <a:spLocks noGrp="1"/>
          </p:cNvSpPr>
          <p:nvPr>
            <p:ph type="sldNum" idx="8"/>
          </p:nvPr>
        </p:nvSpPr>
        <p:spPr>
          <a:xfrm>
            <a:off x="3851280" y="9431640"/>
            <a:ext cx="2945880" cy="497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fr-FR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67329DBA-3AF7-4BD9-8BB7-52AA8010D883}" type="slidenum">
              <a:rPr lang="fr-FR" sz="1200" b="0" strike="noStrike" spc="-1">
                <a:solidFill>
                  <a:srgbClr val="000000"/>
                </a:solidFill>
                <a:latin typeface="Times New Roman"/>
              </a:rPr>
              <a:t>3</a:t>
            </a:fld>
            <a:endParaRPr lang="fr-FR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7887" cy="3351213"/>
          </a:xfrm>
          <a:prstGeom prst="rect">
            <a:avLst/>
          </a:prstGeom>
          <a:ln w="0">
            <a:noFill/>
          </a:ln>
        </p:spPr>
      </p:sp>
      <p:sp>
        <p:nvSpPr>
          <p:cNvPr id="460" name="PlaceHolder 2"/>
          <p:cNvSpPr>
            <a:spLocks noGrp="1"/>
          </p:cNvSpPr>
          <p:nvPr>
            <p:ph type="body"/>
          </p:nvPr>
        </p:nvSpPr>
        <p:spPr>
          <a:xfrm>
            <a:off x="680040" y="4778640"/>
            <a:ext cx="5438880" cy="39096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1" name="PlaceHolder 3"/>
          <p:cNvSpPr>
            <a:spLocks noGrp="1"/>
          </p:cNvSpPr>
          <p:nvPr>
            <p:ph type="sldNum" idx="17"/>
          </p:nvPr>
        </p:nvSpPr>
        <p:spPr>
          <a:xfrm>
            <a:off x="3851280" y="9431640"/>
            <a:ext cx="2945880" cy="497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fr-FR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6F0452D0-949D-491A-881F-E44668B53576}" type="slidenum">
              <a:rPr lang="fr-FR" sz="1200" b="0" strike="noStrike" spc="-1">
                <a:solidFill>
                  <a:srgbClr val="000000"/>
                </a:solidFill>
                <a:latin typeface="Times New Roman"/>
              </a:rPr>
              <a:t>14</a:t>
            </a:fld>
            <a:endParaRPr lang="fr-FR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7887" cy="3351213"/>
          </a:xfrm>
          <a:prstGeom prst="rect">
            <a:avLst/>
          </a:prstGeom>
          <a:ln w="0">
            <a:noFill/>
          </a:ln>
        </p:spPr>
      </p:sp>
      <p:sp>
        <p:nvSpPr>
          <p:cNvPr id="463" name="PlaceHolder 2"/>
          <p:cNvSpPr>
            <a:spLocks noGrp="1"/>
          </p:cNvSpPr>
          <p:nvPr>
            <p:ph type="body"/>
          </p:nvPr>
        </p:nvSpPr>
        <p:spPr>
          <a:xfrm>
            <a:off x="680040" y="4778640"/>
            <a:ext cx="5438880" cy="39096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4" name="PlaceHolder 3"/>
          <p:cNvSpPr>
            <a:spLocks noGrp="1"/>
          </p:cNvSpPr>
          <p:nvPr>
            <p:ph type="sldNum" idx="18"/>
          </p:nvPr>
        </p:nvSpPr>
        <p:spPr>
          <a:xfrm>
            <a:off x="3851280" y="9431640"/>
            <a:ext cx="2945880" cy="497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fr-FR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230B7659-AE5D-43AA-BD7A-44062FA332AB}" type="slidenum">
              <a:rPr lang="fr-FR" sz="1200" b="0" strike="noStrike" spc="-1">
                <a:solidFill>
                  <a:srgbClr val="000000"/>
                </a:solidFill>
                <a:latin typeface="Times New Roman"/>
              </a:rPr>
              <a:t>15</a:t>
            </a:fld>
            <a:endParaRPr lang="fr-FR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7887" cy="3351213"/>
          </a:xfrm>
          <a:prstGeom prst="rect">
            <a:avLst/>
          </a:prstGeom>
          <a:ln w="0">
            <a:noFill/>
          </a:ln>
        </p:spPr>
      </p:sp>
      <p:sp>
        <p:nvSpPr>
          <p:cNvPr id="466" name="PlaceHolder 2"/>
          <p:cNvSpPr>
            <a:spLocks noGrp="1"/>
          </p:cNvSpPr>
          <p:nvPr>
            <p:ph type="body"/>
          </p:nvPr>
        </p:nvSpPr>
        <p:spPr>
          <a:xfrm>
            <a:off x="680040" y="4778640"/>
            <a:ext cx="5438880" cy="39096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7" name="PlaceHolder 3"/>
          <p:cNvSpPr>
            <a:spLocks noGrp="1"/>
          </p:cNvSpPr>
          <p:nvPr>
            <p:ph type="sldNum" idx="19"/>
          </p:nvPr>
        </p:nvSpPr>
        <p:spPr>
          <a:xfrm>
            <a:off x="3851280" y="9431640"/>
            <a:ext cx="2945880" cy="497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fr-FR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DDDC311A-9319-4813-AE32-BA3148632395}" type="slidenum">
              <a:rPr lang="fr-FR" sz="1200" b="0" strike="noStrike" spc="-1">
                <a:solidFill>
                  <a:srgbClr val="000000"/>
                </a:solidFill>
                <a:latin typeface="Times New Roman"/>
              </a:rPr>
              <a:t>16</a:t>
            </a:fld>
            <a:endParaRPr lang="fr-FR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7887" cy="3351213"/>
          </a:xfrm>
          <a:prstGeom prst="rect">
            <a:avLst/>
          </a:prstGeom>
          <a:ln w="0">
            <a:noFill/>
          </a:ln>
        </p:spPr>
      </p:sp>
      <p:sp>
        <p:nvSpPr>
          <p:cNvPr id="469" name="PlaceHolder 2"/>
          <p:cNvSpPr>
            <a:spLocks noGrp="1"/>
          </p:cNvSpPr>
          <p:nvPr>
            <p:ph type="body"/>
          </p:nvPr>
        </p:nvSpPr>
        <p:spPr>
          <a:xfrm>
            <a:off x="680040" y="4778640"/>
            <a:ext cx="5438880" cy="39096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0" name="PlaceHolder 3"/>
          <p:cNvSpPr>
            <a:spLocks noGrp="1"/>
          </p:cNvSpPr>
          <p:nvPr>
            <p:ph type="sldNum" idx="20"/>
          </p:nvPr>
        </p:nvSpPr>
        <p:spPr>
          <a:xfrm>
            <a:off x="3851280" y="9431640"/>
            <a:ext cx="2945880" cy="497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fr-FR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54927B66-5715-4E79-A09A-39CF11A102C8}" type="slidenum">
              <a:rPr lang="fr-FR" sz="1200" b="0" strike="noStrike" spc="-1">
                <a:solidFill>
                  <a:srgbClr val="000000"/>
                </a:solidFill>
                <a:latin typeface="Times New Roman"/>
              </a:rPr>
              <a:t>17</a:t>
            </a:fld>
            <a:endParaRPr lang="fr-FR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7887" cy="3351213"/>
          </a:xfrm>
          <a:prstGeom prst="rect">
            <a:avLst/>
          </a:prstGeom>
          <a:ln w="0">
            <a:noFill/>
          </a:ln>
        </p:spPr>
      </p:sp>
      <p:sp>
        <p:nvSpPr>
          <p:cNvPr id="472" name="PlaceHolder 2"/>
          <p:cNvSpPr>
            <a:spLocks noGrp="1"/>
          </p:cNvSpPr>
          <p:nvPr>
            <p:ph type="body"/>
          </p:nvPr>
        </p:nvSpPr>
        <p:spPr>
          <a:xfrm>
            <a:off x="680040" y="4778640"/>
            <a:ext cx="5438880" cy="39096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3" name="PlaceHolder 3"/>
          <p:cNvSpPr>
            <a:spLocks noGrp="1"/>
          </p:cNvSpPr>
          <p:nvPr>
            <p:ph type="sldNum" idx="21"/>
          </p:nvPr>
        </p:nvSpPr>
        <p:spPr>
          <a:xfrm>
            <a:off x="3851280" y="9431640"/>
            <a:ext cx="2945880" cy="497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fr-FR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D4C08789-C6F3-4B5E-B232-E19DE080FC3D}" type="slidenum">
              <a:rPr lang="fr-FR" sz="1200" b="0" strike="noStrike" spc="-1">
                <a:solidFill>
                  <a:srgbClr val="000000"/>
                </a:solidFill>
                <a:latin typeface="Times New Roman"/>
              </a:rPr>
              <a:t>20</a:t>
            </a:fld>
            <a:endParaRPr lang="fr-FR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7887" cy="3351213"/>
          </a:xfrm>
          <a:prstGeom prst="rect">
            <a:avLst/>
          </a:prstGeom>
          <a:ln w="0">
            <a:noFill/>
          </a:ln>
        </p:spPr>
      </p:sp>
      <p:sp>
        <p:nvSpPr>
          <p:cNvPr id="475" name="PlaceHolder 2"/>
          <p:cNvSpPr>
            <a:spLocks noGrp="1"/>
          </p:cNvSpPr>
          <p:nvPr>
            <p:ph type="body"/>
          </p:nvPr>
        </p:nvSpPr>
        <p:spPr>
          <a:xfrm>
            <a:off x="680040" y="4778640"/>
            <a:ext cx="5438880" cy="39096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6" name="PlaceHolder 3"/>
          <p:cNvSpPr>
            <a:spLocks noGrp="1"/>
          </p:cNvSpPr>
          <p:nvPr>
            <p:ph type="sldNum" idx="22"/>
          </p:nvPr>
        </p:nvSpPr>
        <p:spPr>
          <a:xfrm>
            <a:off x="3851280" y="9431640"/>
            <a:ext cx="2945880" cy="497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fr-FR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3B45F896-321D-4EE5-90A0-BFE46E36E210}" type="slidenum">
              <a:rPr lang="fr-FR" sz="1200" b="0" strike="noStrike" spc="-1">
                <a:solidFill>
                  <a:srgbClr val="000000"/>
                </a:solidFill>
                <a:latin typeface="Times New Roman"/>
              </a:rPr>
              <a:t>21</a:t>
            </a:fld>
            <a:endParaRPr lang="fr-FR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7887" cy="3351213"/>
          </a:xfrm>
          <a:prstGeom prst="rect">
            <a:avLst/>
          </a:prstGeom>
          <a:ln w="0">
            <a:noFill/>
          </a:ln>
        </p:spPr>
      </p:sp>
      <p:sp>
        <p:nvSpPr>
          <p:cNvPr id="478" name="PlaceHolder 2"/>
          <p:cNvSpPr>
            <a:spLocks noGrp="1"/>
          </p:cNvSpPr>
          <p:nvPr>
            <p:ph type="body"/>
          </p:nvPr>
        </p:nvSpPr>
        <p:spPr>
          <a:xfrm>
            <a:off x="680040" y="4778640"/>
            <a:ext cx="5438880" cy="39096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9" name="PlaceHolder 3"/>
          <p:cNvSpPr>
            <a:spLocks noGrp="1"/>
          </p:cNvSpPr>
          <p:nvPr>
            <p:ph type="sldNum" idx="23"/>
          </p:nvPr>
        </p:nvSpPr>
        <p:spPr>
          <a:xfrm>
            <a:off x="3851280" y="9431640"/>
            <a:ext cx="2945880" cy="497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fr-FR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19EEC9F5-01EE-40CE-89E1-A35A55142FD5}" type="slidenum">
              <a:rPr lang="fr-FR" sz="1200" b="0" strike="noStrike" spc="-1">
                <a:solidFill>
                  <a:srgbClr val="000000"/>
                </a:solidFill>
                <a:latin typeface="Times New Roman"/>
              </a:rPr>
              <a:t>22</a:t>
            </a:fld>
            <a:endParaRPr lang="fr-FR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7887" cy="3351213"/>
          </a:xfrm>
          <a:prstGeom prst="rect">
            <a:avLst/>
          </a:prstGeom>
          <a:ln w="0">
            <a:noFill/>
          </a:ln>
        </p:spPr>
      </p:sp>
      <p:sp>
        <p:nvSpPr>
          <p:cNvPr id="481" name="PlaceHolder 2"/>
          <p:cNvSpPr>
            <a:spLocks noGrp="1"/>
          </p:cNvSpPr>
          <p:nvPr>
            <p:ph type="body"/>
          </p:nvPr>
        </p:nvSpPr>
        <p:spPr>
          <a:xfrm>
            <a:off x="680040" y="4778640"/>
            <a:ext cx="5438880" cy="39096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2" name="PlaceHolder 3"/>
          <p:cNvSpPr>
            <a:spLocks noGrp="1"/>
          </p:cNvSpPr>
          <p:nvPr>
            <p:ph type="sldNum" idx="24"/>
          </p:nvPr>
        </p:nvSpPr>
        <p:spPr>
          <a:xfrm>
            <a:off x="3851280" y="9431640"/>
            <a:ext cx="2945880" cy="497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fr-FR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2B84A134-98BC-44FA-86B7-C595772DD43D}" type="slidenum">
              <a:rPr lang="fr-FR" sz="1200" b="0" strike="noStrike" spc="-1">
                <a:solidFill>
                  <a:srgbClr val="000000"/>
                </a:solidFill>
                <a:latin typeface="Times New Roman"/>
              </a:rPr>
              <a:t>23</a:t>
            </a:fld>
            <a:endParaRPr lang="fr-FR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7887" cy="3351213"/>
          </a:xfrm>
          <a:prstGeom prst="rect">
            <a:avLst/>
          </a:prstGeom>
          <a:ln w="0">
            <a:noFill/>
          </a:ln>
        </p:spPr>
      </p:sp>
      <p:sp>
        <p:nvSpPr>
          <p:cNvPr id="484" name="PlaceHolder 2"/>
          <p:cNvSpPr>
            <a:spLocks noGrp="1"/>
          </p:cNvSpPr>
          <p:nvPr>
            <p:ph type="body"/>
          </p:nvPr>
        </p:nvSpPr>
        <p:spPr>
          <a:xfrm>
            <a:off x="680040" y="4778640"/>
            <a:ext cx="5438880" cy="39096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5" name="PlaceHolder 3"/>
          <p:cNvSpPr>
            <a:spLocks noGrp="1"/>
          </p:cNvSpPr>
          <p:nvPr>
            <p:ph type="sldNum" idx="25"/>
          </p:nvPr>
        </p:nvSpPr>
        <p:spPr>
          <a:xfrm>
            <a:off x="3851280" y="9431640"/>
            <a:ext cx="2945880" cy="497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fr-FR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3E214317-FFF7-4864-BD77-A8B1111144CF}" type="slidenum">
              <a:rPr lang="fr-FR" sz="1200" b="0" strike="noStrike" spc="-1">
                <a:solidFill>
                  <a:srgbClr val="000000"/>
                </a:solidFill>
                <a:latin typeface="Times New Roman"/>
              </a:rPr>
              <a:t>24</a:t>
            </a:fld>
            <a:endParaRPr lang="fr-FR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7887" cy="3351213"/>
          </a:xfrm>
          <a:prstGeom prst="rect">
            <a:avLst/>
          </a:prstGeom>
          <a:ln w="0">
            <a:noFill/>
          </a:ln>
        </p:spPr>
      </p:sp>
      <p:sp>
        <p:nvSpPr>
          <p:cNvPr id="487" name="PlaceHolder 2"/>
          <p:cNvSpPr>
            <a:spLocks noGrp="1"/>
          </p:cNvSpPr>
          <p:nvPr>
            <p:ph type="body"/>
          </p:nvPr>
        </p:nvSpPr>
        <p:spPr>
          <a:xfrm>
            <a:off x="680040" y="4778640"/>
            <a:ext cx="5438880" cy="39096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8" name="PlaceHolder 3"/>
          <p:cNvSpPr>
            <a:spLocks noGrp="1"/>
          </p:cNvSpPr>
          <p:nvPr>
            <p:ph type="sldNum" idx="26"/>
          </p:nvPr>
        </p:nvSpPr>
        <p:spPr>
          <a:xfrm>
            <a:off x="3851280" y="9431640"/>
            <a:ext cx="2945880" cy="497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fr-FR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4D23E026-A25F-4DDF-9AD3-3250CEB0B407}" type="slidenum">
              <a:rPr lang="fr-FR" sz="1200" b="0" strike="noStrike" spc="-1">
                <a:solidFill>
                  <a:srgbClr val="000000"/>
                </a:solidFill>
                <a:latin typeface="Times New Roman"/>
              </a:rPr>
              <a:t>25</a:t>
            </a:fld>
            <a:endParaRPr lang="fr-FR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7887" cy="3351213"/>
          </a:xfrm>
          <a:prstGeom prst="rect">
            <a:avLst/>
          </a:prstGeom>
          <a:ln w="0">
            <a:noFill/>
          </a:ln>
        </p:spPr>
      </p:sp>
      <p:sp>
        <p:nvSpPr>
          <p:cNvPr id="436" name="PlaceHolder 2"/>
          <p:cNvSpPr>
            <a:spLocks noGrp="1"/>
          </p:cNvSpPr>
          <p:nvPr>
            <p:ph type="body"/>
          </p:nvPr>
        </p:nvSpPr>
        <p:spPr>
          <a:xfrm>
            <a:off x="680040" y="4778640"/>
            <a:ext cx="5438880" cy="39096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7" name="PlaceHolder 3"/>
          <p:cNvSpPr>
            <a:spLocks noGrp="1"/>
          </p:cNvSpPr>
          <p:nvPr>
            <p:ph type="sldNum" idx="9"/>
          </p:nvPr>
        </p:nvSpPr>
        <p:spPr>
          <a:xfrm>
            <a:off x="3851280" y="9431640"/>
            <a:ext cx="2945880" cy="497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fr-FR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83037B15-F423-4147-BF2E-BD9112E09FA2}" type="slidenum">
              <a:rPr lang="fr-FR" sz="1200" b="0" strike="noStrike" spc="-1">
                <a:solidFill>
                  <a:srgbClr val="000000"/>
                </a:solidFill>
                <a:latin typeface="Times New Roman"/>
              </a:rPr>
              <a:t>6</a:t>
            </a:fld>
            <a:endParaRPr lang="fr-FR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7887" cy="3351213"/>
          </a:xfrm>
          <a:prstGeom prst="rect">
            <a:avLst/>
          </a:prstGeom>
          <a:ln w="0">
            <a:noFill/>
          </a:ln>
        </p:spPr>
      </p:sp>
      <p:sp>
        <p:nvSpPr>
          <p:cNvPr id="490" name="PlaceHolder 2"/>
          <p:cNvSpPr>
            <a:spLocks noGrp="1"/>
          </p:cNvSpPr>
          <p:nvPr>
            <p:ph type="body"/>
          </p:nvPr>
        </p:nvSpPr>
        <p:spPr>
          <a:xfrm>
            <a:off x="680040" y="4778640"/>
            <a:ext cx="5438880" cy="39096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1" name="PlaceHolder 3"/>
          <p:cNvSpPr>
            <a:spLocks noGrp="1"/>
          </p:cNvSpPr>
          <p:nvPr>
            <p:ph type="sldNum" idx="27"/>
          </p:nvPr>
        </p:nvSpPr>
        <p:spPr>
          <a:xfrm>
            <a:off x="3851280" y="9431640"/>
            <a:ext cx="2945880" cy="497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fr-FR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6F2E9429-4778-46E0-AAD9-5DBFD4BD129E}" type="slidenum">
              <a:rPr lang="fr-FR" sz="1200" b="0" strike="noStrike" spc="-1">
                <a:solidFill>
                  <a:srgbClr val="000000"/>
                </a:solidFill>
                <a:latin typeface="Times New Roman"/>
              </a:rPr>
              <a:t>26</a:t>
            </a:fld>
            <a:endParaRPr lang="fr-FR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7887" cy="3351213"/>
          </a:xfrm>
          <a:prstGeom prst="rect">
            <a:avLst/>
          </a:prstGeom>
          <a:ln w="0">
            <a:noFill/>
          </a:ln>
        </p:spPr>
      </p:sp>
      <p:sp>
        <p:nvSpPr>
          <p:cNvPr id="493" name="PlaceHolder 2"/>
          <p:cNvSpPr>
            <a:spLocks noGrp="1"/>
          </p:cNvSpPr>
          <p:nvPr>
            <p:ph type="body"/>
          </p:nvPr>
        </p:nvSpPr>
        <p:spPr>
          <a:xfrm>
            <a:off x="680040" y="4778640"/>
            <a:ext cx="5438880" cy="39096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4" name="PlaceHolder 3"/>
          <p:cNvSpPr>
            <a:spLocks noGrp="1"/>
          </p:cNvSpPr>
          <p:nvPr>
            <p:ph type="sldNum" idx="28"/>
          </p:nvPr>
        </p:nvSpPr>
        <p:spPr>
          <a:xfrm>
            <a:off x="3851280" y="9431640"/>
            <a:ext cx="2945880" cy="497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fr-FR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FB82F639-60C0-4A6C-8CAF-F5D0A2C6C056}" type="slidenum">
              <a:rPr lang="fr-FR" sz="1200" b="0" strike="noStrike" spc="-1">
                <a:solidFill>
                  <a:srgbClr val="000000"/>
                </a:solidFill>
                <a:latin typeface="Times New Roman"/>
              </a:rPr>
              <a:t>27</a:t>
            </a:fld>
            <a:endParaRPr lang="fr-FR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7887" cy="3351213"/>
          </a:xfrm>
          <a:prstGeom prst="rect">
            <a:avLst/>
          </a:prstGeom>
          <a:ln w="0">
            <a:noFill/>
          </a:ln>
        </p:spPr>
      </p:sp>
      <p:sp>
        <p:nvSpPr>
          <p:cNvPr id="496" name="PlaceHolder 2"/>
          <p:cNvSpPr>
            <a:spLocks noGrp="1"/>
          </p:cNvSpPr>
          <p:nvPr>
            <p:ph type="body"/>
          </p:nvPr>
        </p:nvSpPr>
        <p:spPr>
          <a:xfrm>
            <a:off x="680040" y="4778640"/>
            <a:ext cx="5438880" cy="39096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7" name="PlaceHolder 3"/>
          <p:cNvSpPr>
            <a:spLocks noGrp="1"/>
          </p:cNvSpPr>
          <p:nvPr>
            <p:ph type="sldNum" idx="29"/>
          </p:nvPr>
        </p:nvSpPr>
        <p:spPr>
          <a:xfrm>
            <a:off x="3851280" y="9431640"/>
            <a:ext cx="2945880" cy="497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fr-FR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E746FC8A-2422-46C8-BDFF-313864077E59}" type="slidenum">
              <a:rPr lang="fr-FR" sz="1200" b="0" strike="noStrike" spc="-1">
                <a:solidFill>
                  <a:srgbClr val="000000"/>
                </a:solidFill>
                <a:latin typeface="Times New Roman"/>
              </a:rPr>
              <a:t>28</a:t>
            </a:fld>
            <a:endParaRPr lang="fr-FR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7887" cy="3351213"/>
          </a:xfrm>
          <a:prstGeom prst="rect">
            <a:avLst/>
          </a:prstGeom>
          <a:ln w="0">
            <a:noFill/>
          </a:ln>
        </p:spPr>
      </p:sp>
      <p:sp>
        <p:nvSpPr>
          <p:cNvPr id="499" name="PlaceHolder 2"/>
          <p:cNvSpPr>
            <a:spLocks noGrp="1"/>
          </p:cNvSpPr>
          <p:nvPr>
            <p:ph type="body"/>
          </p:nvPr>
        </p:nvSpPr>
        <p:spPr>
          <a:xfrm>
            <a:off x="680040" y="4778640"/>
            <a:ext cx="5438880" cy="39096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0" name="PlaceHolder 3"/>
          <p:cNvSpPr>
            <a:spLocks noGrp="1"/>
          </p:cNvSpPr>
          <p:nvPr>
            <p:ph type="sldNum" idx="30"/>
          </p:nvPr>
        </p:nvSpPr>
        <p:spPr>
          <a:xfrm>
            <a:off x="3851280" y="9431640"/>
            <a:ext cx="2945880" cy="497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fr-FR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452055FB-1ED1-424D-90AD-7D88926986C3}" type="slidenum">
              <a:rPr lang="fr-FR" sz="1200" b="0" strike="noStrike" spc="-1">
                <a:solidFill>
                  <a:srgbClr val="000000"/>
                </a:solidFill>
                <a:latin typeface="Times New Roman"/>
              </a:rPr>
              <a:t>29</a:t>
            </a:fld>
            <a:endParaRPr lang="fr-FR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7887" cy="3351213"/>
          </a:xfrm>
          <a:prstGeom prst="rect">
            <a:avLst/>
          </a:prstGeom>
          <a:ln w="0">
            <a:noFill/>
          </a:ln>
        </p:spPr>
      </p:sp>
      <p:sp>
        <p:nvSpPr>
          <p:cNvPr id="502" name="PlaceHolder 2"/>
          <p:cNvSpPr>
            <a:spLocks noGrp="1"/>
          </p:cNvSpPr>
          <p:nvPr>
            <p:ph type="body"/>
          </p:nvPr>
        </p:nvSpPr>
        <p:spPr>
          <a:xfrm>
            <a:off x="680040" y="4778640"/>
            <a:ext cx="5438880" cy="39096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3" name="PlaceHolder 3"/>
          <p:cNvSpPr>
            <a:spLocks noGrp="1"/>
          </p:cNvSpPr>
          <p:nvPr>
            <p:ph type="sldNum" idx="31"/>
          </p:nvPr>
        </p:nvSpPr>
        <p:spPr>
          <a:xfrm>
            <a:off x="3851280" y="9431640"/>
            <a:ext cx="2945880" cy="497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fr-FR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938AA385-9BFE-40AC-BFED-3BE7094313AD}" type="slidenum">
              <a:rPr lang="fr-FR" sz="1200" b="0" strike="noStrike" spc="-1">
                <a:solidFill>
                  <a:srgbClr val="000000"/>
                </a:solidFill>
                <a:latin typeface="Times New Roman"/>
              </a:rPr>
              <a:t>30</a:t>
            </a:fld>
            <a:endParaRPr lang="fr-FR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7887" cy="3351213"/>
          </a:xfrm>
          <a:prstGeom prst="rect">
            <a:avLst/>
          </a:prstGeom>
          <a:ln w="0">
            <a:noFill/>
          </a:ln>
        </p:spPr>
      </p:sp>
      <p:sp>
        <p:nvSpPr>
          <p:cNvPr id="505" name="PlaceHolder 2"/>
          <p:cNvSpPr>
            <a:spLocks noGrp="1"/>
          </p:cNvSpPr>
          <p:nvPr>
            <p:ph type="body"/>
          </p:nvPr>
        </p:nvSpPr>
        <p:spPr>
          <a:xfrm>
            <a:off x="680040" y="4778640"/>
            <a:ext cx="5438880" cy="39096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6" name="PlaceHolder 3"/>
          <p:cNvSpPr>
            <a:spLocks noGrp="1"/>
          </p:cNvSpPr>
          <p:nvPr>
            <p:ph type="sldNum" idx="32"/>
          </p:nvPr>
        </p:nvSpPr>
        <p:spPr>
          <a:xfrm>
            <a:off x="3851280" y="9431640"/>
            <a:ext cx="2945880" cy="497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fr-FR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23306AA1-7ACD-4150-AEFE-995B7EE0FB5A}" type="slidenum">
              <a:rPr lang="fr-FR" sz="1200" b="0" strike="noStrike" spc="-1">
                <a:solidFill>
                  <a:srgbClr val="000000"/>
                </a:solidFill>
                <a:latin typeface="Times New Roman"/>
              </a:rPr>
              <a:t>31</a:t>
            </a:fld>
            <a:endParaRPr lang="fr-FR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7887" cy="3351213"/>
          </a:xfrm>
          <a:prstGeom prst="rect">
            <a:avLst/>
          </a:prstGeom>
          <a:ln w="0">
            <a:noFill/>
          </a:ln>
        </p:spPr>
      </p:sp>
      <p:sp>
        <p:nvSpPr>
          <p:cNvPr id="508" name="PlaceHolder 2"/>
          <p:cNvSpPr>
            <a:spLocks noGrp="1"/>
          </p:cNvSpPr>
          <p:nvPr>
            <p:ph type="body"/>
          </p:nvPr>
        </p:nvSpPr>
        <p:spPr>
          <a:xfrm>
            <a:off x="680040" y="4778640"/>
            <a:ext cx="5438880" cy="39096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9" name="PlaceHolder 3"/>
          <p:cNvSpPr>
            <a:spLocks noGrp="1"/>
          </p:cNvSpPr>
          <p:nvPr>
            <p:ph type="sldNum" idx="33"/>
          </p:nvPr>
        </p:nvSpPr>
        <p:spPr>
          <a:xfrm>
            <a:off x="3851280" y="9431640"/>
            <a:ext cx="2945880" cy="497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fr-FR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76E1DF2D-A80D-41B6-9A7A-AE1ADA159026}" type="slidenum">
              <a:rPr lang="fr-FR" sz="1200" b="0" strike="noStrike" spc="-1">
                <a:solidFill>
                  <a:srgbClr val="000000"/>
                </a:solidFill>
                <a:latin typeface="Times New Roman"/>
              </a:rPr>
              <a:t>32</a:t>
            </a:fld>
            <a:endParaRPr lang="fr-FR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7887" cy="3351213"/>
          </a:xfrm>
          <a:prstGeom prst="rect">
            <a:avLst/>
          </a:prstGeom>
          <a:ln w="0">
            <a:noFill/>
          </a:ln>
        </p:spPr>
      </p:sp>
      <p:sp>
        <p:nvSpPr>
          <p:cNvPr id="511" name="PlaceHolder 2"/>
          <p:cNvSpPr>
            <a:spLocks noGrp="1"/>
          </p:cNvSpPr>
          <p:nvPr>
            <p:ph type="body"/>
          </p:nvPr>
        </p:nvSpPr>
        <p:spPr>
          <a:xfrm>
            <a:off x="680040" y="4778640"/>
            <a:ext cx="5438880" cy="39096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2" name="PlaceHolder 3"/>
          <p:cNvSpPr>
            <a:spLocks noGrp="1"/>
          </p:cNvSpPr>
          <p:nvPr>
            <p:ph type="sldNum" idx="34"/>
          </p:nvPr>
        </p:nvSpPr>
        <p:spPr>
          <a:xfrm>
            <a:off x="3851280" y="9431640"/>
            <a:ext cx="2945880" cy="497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fr-FR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A0506D2A-8691-4C3D-A727-3411DE029C4B}" type="slidenum">
              <a:rPr lang="fr-FR" sz="1200" b="0" strike="noStrike" spc="-1">
                <a:solidFill>
                  <a:srgbClr val="000000"/>
                </a:solidFill>
                <a:latin typeface="Times New Roman"/>
              </a:rPr>
              <a:t>33</a:t>
            </a:fld>
            <a:endParaRPr lang="fr-FR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840" y="1241280"/>
            <a:ext cx="5957640" cy="3350880"/>
          </a:xfrm>
          <a:prstGeom prst="rect">
            <a:avLst/>
          </a:prstGeom>
          <a:ln w="0">
            <a:noFill/>
          </a:ln>
        </p:spPr>
      </p:sp>
      <p:sp>
        <p:nvSpPr>
          <p:cNvPr id="514" name="PlaceHolder 2"/>
          <p:cNvSpPr>
            <a:spLocks noGrp="1"/>
          </p:cNvSpPr>
          <p:nvPr>
            <p:ph type="body"/>
          </p:nvPr>
        </p:nvSpPr>
        <p:spPr>
          <a:xfrm>
            <a:off x="680040" y="4778640"/>
            <a:ext cx="5438880" cy="39096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5" name="PlaceHolder 3"/>
          <p:cNvSpPr>
            <a:spLocks noGrp="1"/>
          </p:cNvSpPr>
          <p:nvPr>
            <p:ph type="sldNum" idx="35"/>
          </p:nvPr>
        </p:nvSpPr>
        <p:spPr>
          <a:xfrm>
            <a:off x="3851280" y="9431640"/>
            <a:ext cx="2945880" cy="497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fr-FR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10DAB483-43EC-4338-B5AF-A064FF34B95D}" type="slidenum">
              <a:rPr lang="fr-FR" sz="1200" b="0" strike="noStrike" spc="-1">
                <a:solidFill>
                  <a:srgbClr val="000000"/>
                </a:solidFill>
                <a:latin typeface="Times New Roman"/>
              </a:rPr>
              <a:t>36</a:t>
            </a:fld>
            <a:endParaRPr lang="fr-FR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840" y="1241280"/>
            <a:ext cx="5957640" cy="3350880"/>
          </a:xfrm>
          <a:prstGeom prst="rect">
            <a:avLst/>
          </a:prstGeom>
          <a:ln w="0">
            <a:noFill/>
          </a:ln>
        </p:spPr>
      </p:sp>
      <p:sp>
        <p:nvSpPr>
          <p:cNvPr id="517" name="PlaceHolder 2"/>
          <p:cNvSpPr>
            <a:spLocks noGrp="1"/>
          </p:cNvSpPr>
          <p:nvPr>
            <p:ph type="body"/>
          </p:nvPr>
        </p:nvSpPr>
        <p:spPr>
          <a:xfrm>
            <a:off x="680040" y="4778640"/>
            <a:ext cx="5438880" cy="39096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8" name="PlaceHolder 3"/>
          <p:cNvSpPr>
            <a:spLocks noGrp="1"/>
          </p:cNvSpPr>
          <p:nvPr>
            <p:ph type="sldNum" idx="36"/>
          </p:nvPr>
        </p:nvSpPr>
        <p:spPr>
          <a:xfrm>
            <a:off x="3851280" y="9431640"/>
            <a:ext cx="2945880" cy="497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fr-FR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EC5B4662-95F1-4F9A-BBDB-4C2CDD48902F}" type="slidenum">
              <a:rPr lang="fr-FR" sz="1200" b="0" strike="noStrike" spc="-1">
                <a:solidFill>
                  <a:srgbClr val="000000"/>
                </a:solidFill>
                <a:latin typeface="Times New Roman"/>
              </a:rPr>
              <a:t>37</a:t>
            </a:fld>
            <a:endParaRPr lang="fr-FR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840" y="1241280"/>
            <a:ext cx="5957640" cy="3350880"/>
          </a:xfrm>
          <a:prstGeom prst="rect">
            <a:avLst/>
          </a:prstGeom>
          <a:ln w="0">
            <a:noFill/>
          </a:ln>
        </p:spPr>
      </p:sp>
      <p:sp>
        <p:nvSpPr>
          <p:cNvPr id="439" name="PlaceHolder 2"/>
          <p:cNvSpPr>
            <a:spLocks noGrp="1"/>
          </p:cNvSpPr>
          <p:nvPr>
            <p:ph type="body"/>
          </p:nvPr>
        </p:nvSpPr>
        <p:spPr>
          <a:xfrm>
            <a:off x="680040" y="4778640"/>
            <a:ext cx="5438880" cy="39096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0" name="PlaceHolder 3"/>
          <p:cNvSpPr>
            <a:spLocks noGrp="1"/>
          </p:cNvSpPr>
          <p:nvPr>
            <p:ph type="sldNum" idx="10"/>
          </p:nvPr>
        </p:nvSpPr>
        <p:spPr>
          <a:xfrm>
            <a:off x="3851280" y="9431640"/>
            <a:ext cx="2945880" cy="497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fr-FR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FC1A7A5C-7641-4D80-9C37-81251B75C828}" type="slidenum">
              <a:rPr lang="fr-FR" sz="1200" b="0" strike="noStrike" spc="-1">
                <a:solidFill>
                  <a:srgbClr val="000000"/>
                </a:solidFill>
                <a:latin typeface="Times New Roman"/>
              </a:rPr>
              <a:t>7</a:t>
            </a:fld>
            <a:endParaRPr lang="fr-FR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7887" cy="3351213"/>
          </a:xfrm>
          <a:prstGeom prst="rect">
            <a:avLst/>
          </a:prstGeom>
          <a:ln w="0">
            <a:noFill/>
          </a:ln>
        </p:spPr>
      </p:sp>
      <p:sp>
        <p:nvSpPr>
          <p:cNvPr id="520" name="PlaceHolder 2"/>
          <p:cNvSpPr>
            <a:spLocks noGrp="1"/>
          </p:cNvSpPr>
          <p:nvPr>
            <p:ph type="body"/>
          </p:nvPr>
        </p:nvSpPr>
        <p:spPr>
          <a:xfrm>
            <a:off x="680040" y="4778640"/>
            <a:ext cx="5438880" cy="39096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1" name="PlaceHolder 3"/>
          <p:cNvSpPr>
            <a:spLocks noGrp="1"/>
          </p:cNvSpPr>
          <p:nvPr>
            <p:ph type="sldNum" idx="37"/>
          </p:nvPr>
        </p:nvSpPr>
        <p:spPr>
          <a:xfrm>
            <a:off x="3851280" y="9431640"/>
            <a:ext cx="2945880" cy="497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fr-FR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9395B762-E0BD-4223-8687-8AA482E62934}" type="slidenum">
              <a:rPr lang="fr-FR" sz="1200" b="0" strike="noStrike" spc="-1">
                <a:solidFill>
                  <a:srgbClr val="000000"/>
                </a:solidFill>
                <a:latin typeface="Times New Roman"/>
              </a:rPr>
              <a:t>38</a:t>
            </a:fld>
            <a:endParaRPr lang="fr-FR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7887" cy="3351213"/>
          </a:xfrm>
          <a:prstGeom prst="rect">
            <a:avLst/>
          </a:prstGeom>
          <a:ln w="0">
            <a:noFill/>
          </a:ln>
        </p:spPr>
      </p:sp>
      <p:sp>
        <p:nvSpPr>
          <p:cNvPr id="523" name="PlaceHolder 2"/>
          <p:cNvSpPr>
            <a:spLocks noGrp="1"/>
          </p:cNvSpPr>
          <p:nvPr>
            <p:ph type="body"/>
          </p:nvPr>
        </p:nvSpPr>
        <p:spPr>
          <a:xfrm>
            <a:off x="680040" y="4778640"/>
            <a:ext cx="5438880" cy="39096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4" name="PlaceHolder 3"/>
          <p:cNvSpPr>
            <a:spLocks noGrp="1"/>
          </p:cNvSpPr>
          <p:nvPr>
            <p:ph type="sldNum" idx="38"/>
          </p:nvPr>
        </p:nvSpPr>
        <p:spPr>
          <a:xfrm>
            <a:off x="3851280" y="9431640"/>
            <a:ext cx="2945880" cy="497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fr-FR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66588AEC-87C3-4091-A936-6BDD56DAF188}" type="slidenum">
              <a:rPr lang="fr-FR" sz="1200" b="0" strike="noStrike" spc="-1">
                <a:solidFill>
                  <a:srgbClr val="000000"/>
                </a:solidFill>
                <a:latin typeface="Times New Roman"/>
              </a:rPr>
              <a:t>39</a:t>
            </a:fld>
            <a:endParaRPr lang="fr-FR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840" y="1241280"/>
            <a:ext cx="5957640" cy="3350880"/>
          </a:xfrm>
          <a:prstGeom prst="rect">
            <a:avLst/>
          </a:prstGeom>
          <a:ln w="0">
            <a:noFill/>
          </a:ln>
        </p:spPr>
      </p:sp>
      <p:sp>
        <p:nvSpPr>
          <p:cNvPr id="526" name="PlaceHolder 2"/>
          <p:cNvSpPr>
            <a:spLocks noGrp="1"/>
          </p:cNvSpPr>
          <p:nvPr>
            <p:ph type="body"/>
          </p:nvPr>
        </p:nvSpPr>
        <p:spPr>
          <a:xfrm>
            <a:off x="680040" y="4778640"/>
            <a:ext cx="5438880" cy="39096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7" name="PlaceHolder 3"/>
          <p:cNvSpPr>
            <a:spLocks noGrp="1"/>
          </p:cNvSpPr>
          <p:nvPr>
            <p:ph type="sldNum" idx="39"/>
          </p:nvPr>
        </p:nvSpPr>
        <p:spPr>
          <a:xfrm>
            <a:off x="3851280" y="9431640"/>
            <a:ext cx="2945880" cy="497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fr-FR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A9C0AFB7-9DBB-4FB6-A7CF-519A95204C93}" type="slidenum">
              <a:rPr lang="fr-FR" sz="1200" b="0" strike="noStrike" spc="-1">
                <a:solidFill>
                  <a:srgbClr val="000000"/>
                </a:solidFill>
                <a:latin typeface="Times New Roman"/>
              </a:rPr>
              <a:t>40</a:t>
            </a:fld>
            <a:endParaRPr lang="fr-FR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840" y="1241280"/>
            <a:ext cx="5957640" cy="3350880"/>
          </a:xfrm>
          <a:prstGeom prst="rect">
            <a:avLst/>
          </a:prstGeom>
          <a:ln w="0">
            <a:noFill/>
          </a:ln>
        </p:spPr>
      </p:sp>
      <p:sp>
        <p:nvSpPr>
          <p:cNvPr id="529" name="PlaceHolder 2"/>
          <p:cNvSpPr>
            <a:spLocks noGrp="1"/>
          </p:cNvSpPr>
          <p:nvPr>
            <p:ph type="body"/>
          </p:nvPr>
        </p:nvSpPr>
        <p:spPr>
          <a:xfrm>
            <a:off x="680040" y="4778640"/>
            <a:ext cx="5438880" cy="39096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0" name="PlaceHolder 3"/>
          <p:cNvSpPr>
            <a:spLocks noGrp="1"/>
          </p:cNvSpPr>
          <p:nvPr>
            <p:ph type="sldNum" idx="40"/>
          </p:nvPr>
        </p:nvSpPr>
        <p:spPr>
          <a:xfrm>
            <a:off x="3851280" y="9431640"/>
            <a:ext cx="2945880" cy="497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fr-FR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D367CD27-12C8-4551-94E9-66A3F4B22ED1}" type="slidenum">
              <a:rPr lang="fr-FR" sz="1200" b="0" strike="noStrike" spc="-1">
                <a:solidFill>
                  <a:srgbClr val="000000"/>
                </a:solidFill>
                <a:latin typeface="Times New Roman"/>
              </a:rPr>
              <a:t>41</a:t>
            </a:fld>
            <a:endParaRPr lang="fr-FR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7887" cy="3351213"/>
          </a:xfrm>
          <a:prstGeom prst="rect">
            <a:avLst/>
          </a:prstGeom>
          <a:ln w="0">
            <a:noFill/>
          </a:ln>
        </p:spPr>
      </p:sp>
      <p:sp>
        <p:nvSpPr>
          <p:cNvPr id="532" name="PlaceHolder 2"/>
          <p:cNvSpPr>
            <a:spLocks noGrp="1"/>
          </p:cNvSpPr>
          <p:nvPr>
            <p:ph type="body"/>
          </p:nvPr>
        </p:nvSpPr>
        <p:spPr>
          <a:xfrm>
            <a:off x="680040" y="4778640"/>
            <a:ext cx="5438880" cy="39096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3" name="PlaceHolder 3"/>
          <p:cNvSpPr>
            <a:spLocks noGrp="1"/>
          </p:cNvSpPr>
          <p:nvPr>
            <p:ph type="sldNum" idx="41"/>
          </p:nvPr>
        </p:nvSpPr>
        <p:spPr>
          <a:xfrm>
            <a:off x="3851280" y="9431640"/>
            <a:ext cx="2945880" cy="497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fr-FR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01E6C738-A7B6-4500-99B5-40CB2A9E2923}" type="slidenum">
              <a:rPr lang="fr-FR" sz="1200" b="0" strike="noStrike" spc="-1">
                <a:solidFill>
                  <a:srgbClr val="000000"/>
                </a:solidFill>
                <a:latin typeface="Times New Roman"/>
              </a:rPr>
              <a:t>42</a:t>
            </a:fld>
            <a:endParaRPr lang="fr-FR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840" y="1241280"/>
            <a:ext cx="5957640" cy="3350880"/>
          </a:xfrm>
          <a:prstGeom prst="rect">
            <a:avLst/>
          </a:prstGeom>
          <a:ln w="0">
            <a:noFill/>
          </a:ln>
        </p:spPr>
      </p:sp>
      <p:sp>
        <p:nvSpPr>
          <p:cNvPr id="535" name="PlaceHolder 2"/>
          <p:cNvSpPr>
            <a:spLocks noGrp="1"/>
          </p:cNvSpPr>
          <p:nvPr>
            <p:ph type="body"/>
          </p:nvPr>
        </p:nvSpPr>
        <p:spPr>
          <a:xfrm>
            <a:off x="680040" y="4778640"/>
            <a:ext cx="5438880" cy="39096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6" name="PlaceHolder 3"/>
          <p:cNvSpPr>
            <a:spLocks noGrp="1"/>
          </p:cNvSpPr>
          <p:nvPr>
            <p:ph type="sldNum" idx="42"/>
          </p:nvPr>
        </p:nvSpPr>
        <p:spPr>
          <a:xfrm>
            <a:off x="3851280" y="9431640"/>
            <a:ext cx="2945880" cy="497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fr-FR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F66D0FE2-25D6-4326-A24A-109301C4D5BD}" type="slidenum">
              <a:rPr lang="fr-FR" sz="1200" b="0" strike="noStrike" spc="-1">
                <a:solidFill>
                  <a:srgbClr val="000000"/>
                </a:solidFill>
                <a:latin typeface="Times New Roman"/>
              </a:rPr>
              <a:t>43</a:t>
            </a:fld>
            <a:endParaRPr lang="fr-FR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7887" cy="3351213"/>
          </a:xfrm>
          <a:prstGeom prst="rect">
            <a:avLst/>
          </a:prstGeom>
          <a:ln w="0">
            <a:noFill/>
          </a:ln>
        </p:spPr>
      </p:sp>
      <p:sp>
        <p:nvSpPr>
          <p:cNvPr id="442" name="PlaceHolder 2"/>
          <p:cNvSpPr>
            <a:spLocks noGrp="1"/>
          </p:cNvSpPr>
          <p:nvPr>
            <p:ph type="body"/>
          </p:nvPr>
        </p:nvSpPr>
        <p:spPr>
          <a:xfrm>
            <a:off x="680040" y="4778640"/>
            <a:ext cx="5438880" cy="39096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3" name="PlaceHolder 3"/>
          <p:cNvSpPr>
            <a:spLocks noGrp="1"/>
          </p:cNvSpPr>
          <p:nvPr>
            <p:ph type="sldNum" idx="11"/>
          </p:nvPr>
        </p:nvSpPr>
        <p:spPr>
          <a:xfrm>
            <a:off x="3851280" y="9431640"/>
            <a:ext cx="2945880" cy="497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fr-FR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7E9F19F4-F012-4F96-830A-A0DD407F330E}" type="slidenum">
              <a:rPr lang="fr-FR" sz="1200" b="0" strike="noStrike" spc="-1">
                <a:solidFill>
                  <a:srgbClr val="000000"/>
                </a:solidFill>
                <a:latin typeface="Times New Roman"/>
              </a:rPr>
              <a:t>8</a:t>
            </a:fld>
            <a:endParaRPr lang="fr-FR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7887" cy="3351213"/>
          </a:xfrm>
          <a:prstGeom prst="rect">
            <a:avLst/>
          </a:prstGeom>
          <a:ln w="0">
            <a:noFill/>
          </a:ln>
        </p:spPr>
      </p:sp>
      <p:sp>
        <p:nvSpPr>
          <p:cNvPr id="445" name="PlaceHolder 2"/>
          <p:cNvSpPr>
            <a:spLocks noGrp="1"/>
          </p:cNvSpPr>
          <p:nvPr>
            <p:ph type="body"/>
          </p:nvPr>
        </p:nvSpPr>
        <p:spPr>
          <a:xfrm>
            <a:off x="680040" y="4778640"/>
            <a:ext cx="5438880" cy="39096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6" name="PlaceHolder 3"/>
          <p:cNvSpPr>
            <a:spLocks noGrp="1"/>
          </p:cNvSpPr>
          <p:nvPr>
            <p:ph type="sldNum" idx="12"/>
          </p:nvPr>
        </p:nvSpPr>
        <p:spPr>
          <a:xfrm>
            <a:off x="3851280" y="9431640"/>
            <a:ext cx="2945880" cy="497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fr-FR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955DC700-6083-4F44-ADF4-DB051EEC1C93}" type="slidenum">
              <a:rPr lang="fr-FR" sz="1200" b="0" strike="noStrike" spc="-1">
                <a:solidFill>
                  <a:srgbClr val="000000"/>
                </a:solidFill>
                <a:latin typeface="Times New Roman"/>
              </a:rPr>
              <a:t>9</a:t>
            </a:fld>
            <a:endParaRPr lang="fr-FR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7887" cy="3351213"/>
          </a:xfrm>
          <a:prstGeom prst="rect">
            <a:avLst/>
          </a:prstGeom>
          <a:ln w="0">
            <a:noFill/>
          </a:ln>
        </p:spPr>
      </p:sp>
      <p:sp>
        <p:nvSpPr>
          <p:cNvPr id="448" name="PlaceHolder 2"/>
          <p:cNvSpPr>
            <a:spLocks noGrp="1"/>
          </p:cNvSpPr>
          <p:nvPr>
            <p:ph type="body"/>
          </p:nvPr>
        </p:nvSpPr>
        <p:spPr>
          <a:xfrm>
            <a:off x="680040" y="4778640"/>
            <a:ext cx="5438880" cy="39096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9" name="PlaceHolder 3"/>
          <p:cNvSpPr>
            <a:spLocks noGrp="1"/>
          </p:cNvSpPr>
          <p:nvPr>
            <p:ph type="sldNum" idx="13"/>
          </p:nvPr>
        </p:nvSpPr>
        <p:spPr>
          <a:xfrm>
            <a:off x="3851280" y="9431640"/>
            <a:ext cx="2945880" cy="497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fr-FR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4BCEAC28-E72E-4923-8FBF-327FA155ED7D}" type="slidenum">
              <a:rPr lang="fr-FR" sz="1200" b="0" strike="noStrike" spc="-1">
                <a:solidFill>
                  <a:srgbClr val="000000"/>
                </a:solidFill>
                <a:latin typeface="Times New Roman"/>
              </a:rPr>
              <a:t>10</a:t>
            </a:fld>
            <a:endParaRPr lang="fr-FR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840" y="1241280"/>
            <a:ext cx="5957640" cy="3350880"/>
          </a:xfrm>
          <a:prstGeom prst="rect">
            <a:avLst/>
          </a:prstGeom>
          <a:ln w="0">
            <a:noFill/>
          </a:ln>
        </p:spPr>
      </p:sp>
      <p:sp>
        <p:nvSpPr>
          <p:cNvPr id="451" name="PlaceHolder 2"/>
          <p:cNvSpPr>
            <a:spLocks noGrp="1"/>
          </p:cNvSpPr>
          <p:nvPr>
            <p:ph type="body"/>
          </p:nvPr>
        </p:nvSpPr>
        <p:spPr>
          <a:xfrm>
            <a:off x="680040" y="4778640"/>
            <a:ext cx="5438880" cy="39096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2" name="PlaceHolder 3"/>
          <p:cNvSpPr>
            <a:spLocks noGrp="1"/>
          </p:cNvSpPr>
          <p:nvPr>
            <p:ph type="sldNum" idx="14"/>
          </p:nvPr>
        </p:nvSpPr>
        <p:spPr>
          <a:xfrm>
            <a:off x="3851280" y="9431640"/>
            <a:ext cx="2945880" cy="497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fr-FR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3837638A-CDFB-4171-B946-23F94881F642}" type="slidenum">
              <a:rPr lang="fr-FR" sz="1200" b="0" strike="noStrike" spc="-1">
                <a:solidFill>
                  <a:srgbClr val="000000"/>
                </a:solidFill>
                <a:latin typeface="Times New Roman"/>
              </a:rPr>
              <a:t>11</a:t>
            </a:fld>
            <a:endParaRPr lang="fr-FR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7887" cy="3351213"/>
          </a:xfrm>
          <a:prstGeom prst="rect">
            <a:avLst/>
          </a:prstGeom>
          <a:ln w="0">
            <a:noFill/>
          </a:ln>
        </p:spPr>
      </p:sp>
      <p:sp>
        <p:nvSpPr>
          <p:cNvPr id="454" name="PlaceHolder 2"/>
          <p:cNvSpPr>
            <a:spLocks noGrp="1"/>
          </p:cNvSpPr>
          <p:nvPr>
            <p:ph type="body"/>
          </p:nvPr>
        </p:nvSpPr>
        <p:spPr>
          <a:xfrm>
            <a:off x="680040" y="4778640"/>
            <a:ext cx="5438880" cy="39096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5" name="PlaceHolder 3"/>
          <p:cNvSpPr>
            <a:spLocks noGrp="1"/>
          </p:cNvSpPr>
          <p:nvPr>
            <p:ph type="sldNum" idx="15"/>
          </p:nvPr>
        </p:nvSpPr>
        <p:spPr>
          <a:xfrm>
            <a:off x="3851280" y="9431640"/>
            <a:ext cx="2945880" cy="497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fr-FR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105A0077-F984-4884-9BF7-38DEF99658DA}" type="slidenum">
              <a:rPr lang="fr-FR" sz="1200" b="0" strike="noStrike" spc="-1">
                <a:solidFill>
                  <a:srgbClr val="000000"/>
                </a:solidFill>
                <a:latin typeface="Times New Roman"/>
              </a:rPr>
              <a:t>12</a:t>
            </a:fld>
            <a:endParaRPr lang="fr-FR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7887" cy="3351213"/>
          </a:xfrm>
          <a:prstGeom prst="rect">
            <a:avLst/>
          </a:prstGeom>
          <a:ln w="0">
            <a:noFill/>
          </a:ln>
        </p:spPr>
      </p:sp>
      <p:sp>
        <p:nvSpPr>
          <p:cNvPr id="457" name="PlaceHolder 2"/>
          <p:cNvSpPr>
            <a:spLocks noGrp="1"/>
          </p:cNvSpPr>
          <p:nvPr>
            <p:ph type="body"/>
          </p:nvPr>
        </p:nvSpPr>
        <p:spPr>
          <a:xfrm>
            <a:off x="680040" y="4778640"/>
            <a:ext cx="5438880" cy="39096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fr-FR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8" name="PlaceHolder 3"/>
          <p:cNvSpPr>
            <a:spLocks noGrp="1"/>
          </p:cNvSpPr>
          <p:nvPr>
            <p:ph type="sldNum" idx="16"/>
          </p:nvPr>
        </p:nvSpPr>
        <p:spPr>
          <a:xfrm>
            <a:off x="3851280" y="9431640"/>
            <a:ext cx="2945880" cy="497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fr-FR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831336CB-2524-400B-9F77-222C5D55A2E2}" type="slidenum">
              <a:rPr lang="fr-FR" sz="1200" b="0" strike="noStrike" spc="-1">
                <a:solidFill>
                  <a:srgbClr val="000000"/>
                </a:solidFill>
                <a:latin typeface="Times New Roman"/>
              </a:rPr>
              <a:t>13</a:t>
            </a:fld>
            <a:endParaRPr lang="fr-FR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4627440" y="2842920"/>
            <a:ext cx="2712960" cy="585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chemeClr val="dk1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E546C8FD-152E-4BD8-A485-5B181F0047D8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AFA548C2-E2A9-4B31-8C83-1E5EEBC6C0F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imple avec m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rti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Parti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Parti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Parti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1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2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11"/>
          <p:cNvPicPr/>
          <p:nvPr/>
        </p:nvPicPr>
        <p:blipFill>
          <a:blip r:embed="rId3"/>
          <a:srcRect r="2955" b="2751"/>
          <a:stretch/>
        </p:blipFill>
        <p:spPr>
          <a:xfrm>
            <a:off x="-12600" y="2520"/>
            <a:ext cx="12216600" cy="6882840"/>
          </a:xfrm>
          <a:prstGeom prst="rect">
            <a:avLst/>
          </a:prstGeom>
          <a:ln w="0">
            <a:noFill/>
          </a:ln>
        </p:spPr>
      </p:pic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1813680" y="3151080"/>
            <a:ext cx="8232840" cy="585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9360" indent="-936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4400" b="0" i="1" strike="noStrike" spc="97">
                <a:solidFill>
                  <a:srgbClr val="2C5762"/>
                </a:solidFill>
                <a:latin typeface="Vollkorn SemiBold Italic"/>
              </a:rPr>
              <a:t>Modifiez le texte du titre</a:t>
            </a:r>
            <a:endParaRPr lang="en-US" sz="4400" b="0" strike="noStrike" spc="-1">
              <a:solidFill>
                <a:schemeClr val="dk1"/>
              </a:solidFill>
              <a:latin typeface="Calibri"/>
            </a:endParaRPr>
          </a:p>
        </p:txBody>
      </p:sp>
      <p:cxnSp>
        <p:nvCxnSpPr>
          <p:cNvPr id="2" name="Connecteur droit 12"/>
          <p:cNvCxnSpPr/>
          <p:nvPr/>
        </p:nvCxnSpPr>
        <p:spPr>
          <a:xfrm>
            <a:off x="1813320" y="2616120"/>
            <a:ext cx="745560" cy="360"/>
          </a:xfrm>
          <a:prstGeom prst="straightConnector1">
            <a:avLst/>
          </a:prstGeom>
          <a:ln w="63500">
            <a:solidFill>
              <a:srgbClr val="A2D539"/>
            </a:solidFill>
          </a:ln>
        </p:spPr>
      </p:cxn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1688400" y="-13320"/>
            <a:ext cx="1693440" cy="44352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1600" b="0" strike="noStrike" cap="all" spc="97">
                <a:solidFill>
                  <a:schemeClr val="lt2"/>
                </a:solidFill>
                <a:latin typeface="IBM Plex Sans"/>
              </a:rPr>
              <a:t>Rapport</a:t>
            </a:r>
            <a:endParaRPr lang="en-US" sz="1600" b="0" strike="noStrike" spc="-1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4" name="Image 16"/>
          <p:cNvPicPr/>
          <p:nvPr/>
        </p:nvPicPr>
        <p:blipFill>
          <a:blip r:embed="rId4"/>
          <a:stretch/>
        </p:blipFill>
        <p:spPr>
          <a:xfrm>
            <a:off x="1688400" y="5734800"/>
            <a:ext cx="2558160" cy="756360"/>
          </a:xfrm>
          <a:prstGeom prst="rect">
            <a:avLst/>
          </a:prstGeom>
          <a:ln w="0">
            <a:noFill/>
          </a:ln>
        </p:spPr>
      </p:pic>
      <p:pic>
        <p:nvPicPr>
          <p:cNvPr id="5" name="Image 20"/>
          <p:cNvPicPr/>
          <p:nvPr/>
        </p:nvPicPr>
        <p:blipFill>
          <a:blip r:embed="rId5"/>
          <a:stretch/>
        </p:blipFill>
        <p:spPr>
          <a:xfrm>
            <a:off x="7749000" y="2516040"/>
            <a:ext cx="3218760" cy="4549320"/>
          </a:xfrm>
          <a:prstGeom prst="rect">
            <a:avLst/>
          </a:prstGeom>
          <a:ln w="0">
            <a:noFill/>
          </a:ln>
        </p:spPr>
      </p:pic>
      <p:pic>
        <p:nvPicPr>
          <p:cNvPr id="6" name="Image 22"/>
          <p:cNvPicPr/>
          <p:nvPr/>
        </p:nvPicPr>
        <p:blipFill>
          <a:blip r:embed="rId6"/>
          <a:stretch/>
        </p:blipFill>
        <p:spPr>
          <a:xfrm>
            <a:off x="9559080" y="2045880"/>
            <a:ext cx="3218760" cy="4549320"/>
          </a:xfrm>
          <a:prstGeom prst="rect">
            <a:avLst/>
          </a:prstGeom>
          <a:ln w="0">
            <a:noFill/>
          </a:ln>
        </p:spPr>
      </p:pic>
      <p:sp>
        <p:nvSpPr>
          <p:cNvPr id="7" name="PlaceHolder 3"/>
          <p:cNvSpPr>
            <a:spLocks noGrp="1"/>
          </p:cNvSpPr>
          <p:nvPr>
            <p:ph type="body"/>
          </p:nvPr>
        </p:nvSpPr>
        <p:spPr>
          <a:xfrm>
            <a:off x="1813680" y="1983240"/>
            <a:ext cx="1693440" cy="443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000" b="0" i="1" strike="noStrike" spc="97">
                <a:solidFill>
                  <a:srgbClr val="2C5762"/>
                </a:solidFill>
                <a:latin typeface="IBM Plex Sans"/>
              </a:rPr>
              <a:t>Date</a:t>
            </a:r>
            <a:endParaRPr lang="en-US" sz="20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8" name="PlaceHolder 4"/>
          <p:cNvSpPr>
            <a:spLocks noGrp="1"/>
          </p:cNvSpPr>
          <p:nvPr>
            <p:ph type="body"/>
          </p:nvPr>
        </p:nvSpPr>
        <p:spPr>
          <a:xfrm>
            <a:off x="1813680" y="3876840"/>
            <a:ext cx="5792040" cy="443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400" b="0" i="1" strike="noStrike" spc="97">
                <a:solidFill>
                  <a:srgbClr val="2C5762"/>
                </a:solidFill>
                <a:latin typeface="IBM Plex Sans"/>
              </a:rPr>
              <a:t>Modifier le sous-titre</a:t>
            </a:r>
            <a:endParaRPr lang="en-US" sz="2400" b="0" strike="noStrike" spc="-1">
              <a:solidFill>
                <a:schemeClr val="dk1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1156680" y="1266480"/>
            <a:ext cx="10515240" cy="8283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fr-FR" sz="4400" b="0" strike="noStrike" spc="97">
                <a:solidFill>
                  <a:srgbClr val="2C5762"/>
                </a:solidFill>
                <a:latin typeface="Vollkorn SemiBold Italic"/>
              </a:rPr>
              <a:t>Modifiez le style du titre</a:t>
            </a:r>
            <a:endParaRPr lang="en-US" sz="44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72" name="Espace réservé du pied de page 5"/>
          <p:cNvSpPr/>
          <p:nvPr/>
        </p:nvSpPr>
        <p:spPr>
          <a:xfrm>
            <a:off x="440280" y="308880"/>
            <a:ext cx="411444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defTabSz="457200">
              <a:lnSpc>
                <a:spcPct val="100000"/>
              </a:lnSpc>
            </a:pPr>
            <a:r>
              <a:rPr lang="fr-FR" sz="1200" b="0" strike="noStrike" spc="-1">
                <a:solidFill>
                  <a:schemeClr val="dk2"/>
                </a:solidFill>
                <a:latin typeface="Vollkorn SemiBold Italic"/>
              </a:rPr>
              <a:t>Titre </a:t>
            </a:r>
            <a:r>
              <a:rPr lang="fr" sz="1200" b="0" strike="noStrike" spc="-1">
                <a:solidFill>
                  <a:srgbClr val="2C5761"/>
                </a:solidFill>
                <a:latin typeface="IBM Plex Sans Light"/>
                <a:ea typeface="IBM Plex Sans Light"/>
              </a:rPr>
              <a:t>◆</a:t>
            </a:r>
            <a:r>
              <a:rPr lang="fr-FR" sz="1200" b="0" strike="noStrike" spc="-1">
                <a:solidFill>
                  <a:schemeClr val="dk2"/>
                </a:solidFill>
                <a:latin typeface="Vollkorn SemiBold Italic"/>
                <a:ea typeface="IBM Plex Sans Light"/>
              </a:rPr>
              <a:t> </a:t>
            </a:r>
            <a:r>
              <a:rPr lang="fr-FR" sz="1200" b="0" i="1" strike="noStrike" spc="-1">
                <a:solidFill>
                  <a:schemeClr val="dk2"/>
                </a:solidFill>
                <a:latin typeface="IBM Plex Sans"/>
                <a:ea typeface="IBM Plex Sans Light"/>
              </a:rPr>
              <a:t>Partie</a:t>
            </a:r>
            <a:endParaRPr lang="fr-FR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Espace réservé du numéro de diapositive 6"/>
          <p:cNvSpPr/>
          <p:nvPr/>
        </p:nvSpPr>
        <p:spPr>
          <a:xfrm>
            <a:off x="11023560" y="274680"/>
            <a:ext cx="665280" cy="3646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anchor="ctr">
            <a:noAutofit/>
          </a:bodyPr>
          <a:lstStyle/>
          <a:p>
            <a:pPr algn="r" defTabSz="457200">
              <a:lnSpc>
                <a:spcPct val="100000"/>
              </a:lnSpc>
            </a:pPr>
            <a:fld id="{9FF5E81F-ECE9-4AD9-BA05-E185E0A85DE8}" type="slidenum">
              <a:rPr lang="fr-FR" sz="1200" b="0" strike="noStrike" spc="-1">
                <a:solidFill>
                  <a:schemeClr val="dk2"/>
                </a:solidFill>
                <a:latin typeface="IBM Plex Sans"/>
              </a:rPr>
              <a:t>‹N°›</a:t>
            </a:fld>
            <a:endParaRPr lang="fr-FR" sz="1200" b="0" strike="noStrike" spc="-1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74" name="Connecteur droit 8"/>
          <p:cNvCxnSpPr/>
          <p:nvPr/>
        </p:nvCxnSpPr>
        <p:spPr>
          <a:xfrm>
            <a:off x="1156680" y="2331360"/>
            <a:ext cx="745200" cy="360"/>
          </a:xfrm>
          <a:prstGeom prst="straightConnector1">
            <a:avLst/>
          </a:prstGeom>
          <a:ln w="63500">
            <a:solidFill>
              <a:srgbClr val="A2D539"/>
            </a:solidFill>
          </a:ln>
        </p:spPr>
      </p:cxnSp>
      <p:cxnSp>
        <p:nvCxnSpPr>
          <p:cNvPr id="75" name="Connecteur droit 9"/>
          <p:cNvCxnSpPr/>
          <p:nvPr/>
        </p:nvCxnSpPr>
        <p:spPr>
          <a:xfrm>
            <a:off x="440280" y="626760"/>
            <a:ext cx="11248920" cy="360"/>
          </a:xfrm>
          <a:prstGeom prst="straightConnector1">
            <a:avLst/>
          </a:prstGeom>
          <a:ln w="9525">
            <a:solidFill>
              <a:srgbClr val="44546A"/>
            </a:solidFill>
          </a:ln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1156680" y="838080"/>
            <a:ext cx="8232840" cy="12312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marL="9360" indent="-936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5000" b="0" strike="noStrike" spc="-1">
                <a:solidFill>
                  <a:srgbClr val="2C5762"/>
                </a:solidFill>
                <a:latin typeface="Vollkorn SemiBold Italic"/>
              </a:rPr>
              <a:t>Modifiez le titre</a:t>
            </a:r>
            <a:endParaRPr lang="en-US" sz="50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1156680" y="2739960"/>
            <a:ext cx="8232840" cy="3811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1800" b="0" strike="noStrike" spc="-1">
                <a:solidFill>
                  <a:schemeClr val="dk2"/>
                </a:solidFill>
                <a:latin typeface="IBM Plex Sans"/>
              </a:rPr>
              <a:t>Cliquez pour modifier le texte du masque</a:t>
            </a:r>
            <a:endParaRPr lang="en-US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 type="ftr" idx="1"/>
          </p:nvPr>
        </p:nvSpPr>
        <p:spPr>
          <a:xfrm>
            <a:off x="440280" y="30888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lang="fr-FR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fr-FR" sz="1200" b="0" strike="noStrike" spc="-1">
                <a:solidFill>
                  <a:srgbClr val="000000"/>
                </a:solidFill>
                <a:latin typeface="Times New Roman"/>
              </a:rPr>
              <a:t>&lt;pied de page&gt;</a:t>
            </a:r>
          </a:p>
        </p:txBody>
      </p:sp>
      <p:sp>
        <p:nvSpPr>
          <p:cNvPr id="80" name="PlaceHolder 4"/>
          <p:cNvSpPr>
            <a:spLocks noGrp="1"/>
          </p:cNvSpPr>
          <p:nvPr>
            <p:ph type="sldNum" idx="2"/>
          </p:nvPr>
        </p:nvSpPr>
        <p:spPr>
          <a:xfrm>
            <a:off x="11023560" y="274680"/>
            <a:ext cx="665280" cy="364680"/>
          </a:xfrm>
          <a:prstGeom prst="rect">
            <a:avLst/>
          </a:prstGeom>
          <a:noFill/>
          <a:ln w="1260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200" b="0" strike="noStrike" spc="-1">
                <a:solidFill>
                  <a:schemeClr val="dk2">
                    <a:tint val="75000"/>
                  </a:schemeClr>
                </a:solidFill>
                <a:latin typeface="IBM Plex Sans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1AA7E83F-4C38-4C3D-94C5-6BDD78C73916}" type="slidenum">
              <a:rPr lang="fr-FR" sz="1200" b="0" strike="noStrike" spc="-1">
                <a:solidFill>
                  <a:schemeClr val="dk2">
                    <a:tint val="75000"/>
                  </a:schemeClr>
                </a:solidFill>
                <a:latin typeface="IBM Plex Sans"/>
              </a:rPr>
              <a:t>‹N°›</a:t>
            </a:fld>
            <a:endParaRPr lang="fr-FR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cxnSp>
        <p:nvCxnSpPr>
          <p:cNvPr id="81" name="Connecteur droit 12"/>
          <p:cNvCxnSpPr/>
          <p:nvPr/>
        </p:nvCxnSpPr>
        <p:spPr>
          <a:xfrm>
            <a:off x="1156680" y="2331360"/>
            <a:ext cx="745200" cy="360"/>
          </a:xfrm>
          <a:prstGeom prst="straightConnector1">
            <a:avLst/>
          </a:prstGeom>
          <a:ln w="63500">
            <a:solidFill>
              <a:srgbClr val="A2D539"/>
            </a:solidFill>
          </a:ln>
        </p:spPr>
      </p:cxnSp>
      <p:cxnSp>
        <p:nvCxnSpPr>
          <p:cNvPr id="82" name="Connecteur droit 9"/>
          <p:cNvCxnSpPr/>
          <p:nvPr/>
        </p:nvCxnSpPr>
        <p:spPr>
          <a:xfrm>
            <a:off x="440280" y="626760"/>
            <a:ext cx="11248920" cy="360"/>
          </a:xfrm>
          <a:prstGeom prst="straightConnector1">
            <a:avLst/>
          </a:prstGeom>
          <a:ln w="9525">
            <a:solidFill>
              <a:srgbClr val="44546A"/>
            </a:solidFill>
          </a:ln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1156680" y="838080"/>
            <a:ext cx="8232840" cy="12312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marL="9360" indent="-936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5000" b="0" strike="noStrike" spc="-1">
                <a:solidFill>
                  <a:srgbClr val="2C5762"/>
                </a:solidFill>
                <a:latin typeface="Vollkorn SemiBold Italic"/>
              </a:rPr>
              <a:t>Modifiez le titre</a:t>
            </a:r>
            <a:endParaRPr lang="en-US" sz="50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2514600" y="2820600"/>
            <a:ext cx="9054720" cy="3409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1800" b="0" strike="noStrike" spc="-1">
                <a:solidFill>
                  <a:schemeClr val="dk2"/>
                </a:solidFill>
                <a:latin typeface="IBM Plex Sans"/>
              </a:rPr>
              <a:t>Cliquez pour modifier le texte du masque</a:t>
            </a:r>
            <a:endParaRPr lang="en-US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85" name="PlaceHolder 3"/>
          <p:cNvSpPr>
            <a:spLocks noGrp="1"/>
          </p:cNvSpPr>
          <p:nvPr>
            <p:ph type="ftr" idx="3"/>
          </p:nvPr>
        </p:nvSpPr>
        <p:spPr>
          <a:xfrm>
            <a:off x="440280" y="30888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lang="fr-FR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fr-FR" sz="1200" b="0" strike="noStrike" spc="-1">
                <a:solidFill>
                  <a:srgbClr val="000000"/>
                </a:solidFill>
                <a:latin typeface="Times New Roman"/>
              </a:rPr>
              <a:t>&lt;pied de page&gt;</a:t>
            </a:r>
          </a:p>
        </p:txBody>
      </p:sp>
      <p:sp>
        <p:nvSpPr>
          <p:cNvPr id="86" name="PlaceHolder 4"/>
          <p:cNvSpPr>
            <a:spLocks noGrp="1"/>
          </p:cNvSpPr>
          <p:nvPr>
            <p:ph type="sldNum" idx="4"/>
          </p:nvPr>
        </p:nvSpPr>
        <p:spPr>
          <a:xfrm>
            <a:off x="11023560" y="274680"/>
            <a:ext cx="665280" cy="364680"/>
          </a:xfrm>
          <a:prstGeom prst="rect">
            <a:avLst/>
          </a:prstGeom>
          <a:noFill/>
          <a:ln w="1260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200" b="0" strike="noStrike" spc="-1">
                <a:solidFill>
                  <a:schemeClr val="dk2">
                    <a:tint val="75000"/>
                  </a:schemeClr>
                </a:solidFill>
                <a:latin typeface="IBM Plex Sans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47D597C4-A2CE-42E5-8413-9CB138D483C9}" type="slidenum">
              <a:rPr lang="fr-FR" sz="1200" b="0" strike="noStrike" spc="-1">
                <a:solidFill>
                  <a:schemeClr val="dk2">
                    <a:tint val="75000"/>
                  </a:schemeClr>
                </a:solidFill>
                <a:latin typeface="IBM Plex Sans"/>
              </a:rPr>
              <a:t>‹N°›</a:t>
            </a:fld>
            <a:endParaRPr lang="fr-FR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cxnSp>
        <p:nvCxnSpPr>
          <p:cNvPr id="87" name="Connecteur droit 12"/>
          <p:cNvCxnSpPr/>
          <p:nvPr/>
        </p:nvCxnSpPr>
        <p:spPr>
          <a:xfrm>
            <a:off x="1156680" y="2331360"/>
            <a:ext cx="745200" cy="360"/>
          </a:xfrm>
          <a:prstGeom prst="straightConnector1">
            <a:avLst/>
          </a:prstGeom>
          <a:ln w="63500">
            <a:solidFill>
              <a:srgbClr val="A2D539"/>
            </a:solidFill>
          </a:ln>
        </p:spPr>
      </p:cxnSp>
      <p:cxnSp>
        <p:nvCxnSpPr>
          <p:cNvPr id="88" name="Connecteur droit 9"/>
          <p:cNvCxnSpPr/>
          <p:nvPr/>
        </p:nvCxnSpPr>
        <p:spPr>
          <a:xfrm>
            <a:off x="440280" y="626760"/>
            <a:ext cx="11248920" cy="360"/>
          </a:xfrm>
          <a:prstGeom prst="straightConnector1">
            <a:avLst/>
          </a:prstGeom>
          <a:ln w="9525">
            <a:solidFill>
              <a:srgbClr val="44546A"/>
            </a:solidFill>
          </a:ln>
        </p:spPr>
      </p:cxnSp>
      <p:sp>
        <p:nvSpPr>
          <p:cNvPr id="89" name="Ellipse 2"/>
          <p:cNvSpPr/>
          <p:nvPr/>
        </p:nvSpPr>
        <p:spPr>
          <a:xfrm>
            <a:off x="1056240" y="2820600"/>
            <a:ext cx="945720" cy="945720"/>
          </a:xfrm>
          <a:prstGeom prst="ellipse">
            <a:avLst/>
          </a:prstGeom>
          <a:solidFill>
            <a:schemeClr val="accent1">
              <a:alpha val="17000"/>
            </a:schemeClr>
          </a:solidFill>
          <a:ln>
            <a:solidFill>
              <a:srgbClr val="779D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90" name="Ellipse 4"/>
          <p:cNvSpPr/>
          <p:nvPr/>
        </p:nvSpPr>
        <p:spPr>
          <a:xfrm>
            <a:off x="1056240" y="4053600"/>
            <a:ext cx="945720" cy="945720"/>
          </a:xfrm>
          <a:prstGeom prst="ellipse">
            <a:avLst/>
          </a:prstGeom>
          <a:solidFill>
            <a:schemeClr val="accent1">
              <a:alpha val="17000"/>
            </a:schemeClr>
          </a:solidFill>
          <a:ln>
            <a:solidFill>
              <a:srgbClr val="779D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91" name="Ellipse 7"/>
          <p:cNvSpPr/>
          <p:nvPr/>
        </p:nvSpPr>
        <p:spPr>
          <a:xfrm>
            <a:off x="1056240" y="5284800"/>
            <a:ext cx="945720" cy="945720"/>
          </a:xfrm>
          <a:prstGeom prst="ellipse">
            <a:avLst/>
          </a:prstGeom>
          <a:solidFill>
            <a:schemeClr val="accent1">
              <a:alpha val="17000"/>
            </a:schemeClr>
          </a:solidFill>
          <a:ln>
            <a:solidFill>
              <a:srgbClr val="779D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strike="noStrike" spc="-1">
              <a:solidFill>
                <a:schemeClr val="lt1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1156680" y="228600"/>
            <a:ext cx="8232840" cy="12312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marL="9360" indent="-936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5000" b="0" strike="noStrike" spc="-1">
                <a:solidFill>
                  <a:srgbClr val="2C5762"/>
                </a:solidFill>
                <a:latin typeface="Vollkorn SemiBold Italic"/>
              </a:rPr>
              <a:t>Modifiez le titre</a:t>
            </a:r>
            <a:endParaRPr lang="en-US" sz="50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1105920" y="4588920"/>
            <a:ext cx="2217960" cy="12312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1600" b="0" strike="noStrike" spc="-1">
                <a:solidFill>
                  <a:schemeClr val="dk2"/>
                </a:solidFill>
                <a:latin typeface="IBM Plex Sans"/>
              </a:rPr>
              <a:t>Cliquez pour modifier le texte du masque</a:t>
            </a:r>
            <a:endParaRPr lang="en-US" sz="1600" b="0" strike="noStrike" spc="-1">
              <a:solidFill>
                <a:schemeClr val="dk1"/>
              </a:solidFill>
              <a:latin typeface="Calibri"/>
            </a:endParaRPr>
          </a:p>
        </p:txBody>
      </p:sp>
      <p:cxnSp>
        <p:nvCxnSpPr>
          <p:cNvPr id="11" name="Connecteur droit 12"/>
          <p:cNvCxnSpPr/>
          <p:nvPr/>
        </p:nvCxnSpPr>
        <p:spPr>
          <a:xfrm>
            <a:off x="1156680" y="1721520"/>
            <a:ext cx="745200" cy="360"/>
          </a:xfrm>
          <a:prstGeom prst="straightConnector1">
            <a:avLst/>
          </a:prstGeom>
          <a:ln w="63500">
            <a:solidFill>
              <a:srgbClr val="A2D539"/>
            </a:solidFill>
          </a:ln>
        </p:spPr>
      </p:cxnSp>
      <p:cxnSp>
        <p:nvCxnSpPr>
          <p:cNvPr id="12" name="Connecteur droit 8"/>
          <p:cNvCxnSpPr/>
          <p:nvPr/>
        </p:nvCxnSpPr>
        <p:spPr>
          <a:xfrm>
            <a:off x="914400" y="3429000"/>
            <a:ext cx="10642680" cy="360"/>
          </a:xfrm>
          <a:prstGeom prst="straightConnector1">
            <a:avLst/>
          </a:prstGeom>
          <a:ln w="22225">
            <a:solidFill>
              <a:srgbClr val="A2D539"/>
            </a:solidFill>
          </a:ln>
        </p:spPr>
      </p:cxnSp>
      <p:sp>
        <p:nvSpPr>
          <p:cNvPr id="13" name="Rectangle 13"/>
          <p:cNvSpPr/>
          <p:nvPr/>
        </p:nvSpPr>
        <p:spPr>
          <a:xfrm rot="2700000">
            <a:off x="1893240" y="2416320"/>
            <a:ext cx="613080" cy="61308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1105920" y="3904560"/>
            <a:ext cx="2217960" cy="5922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1600" b="1" strike="noStrike" spc="-1">
                <a:solidFill>
                  <a:schemeClr val="dk2"/>
                </a:solidFill>
                <a:latin typeface="IBM Plex Sans SemiBold"/>
              </a:rPr>
              <a:t>Modifier le texte</a:t>
            </a:r>
            <a:endParaRPr lang="en-US" sz="16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body"/>
          </p:nvPr>
        </p:nvSpPr>
        <p:spPr>
          <a:xfrm>
            <a:off x="3761280" y="4588920"/>
            <a:ext cx="2217960" cy="12312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1600" b="0" strike="noStrike" spc="-1">
                <a:solidFill>
                  <a:schemeClr val="dk2"/>
                </a:solidFill>
                <a:latin typeface="IBM Plex Sans"/>
              </a:rPr>
              <a:t>Cliquez pour modifier le texte du masque</a:t>
            </a:r>
            <a:endParaRPr lang="en-US" sz="16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6" name="Rectangle 27"/>
          <p:cNvSpPr/>
          <p:nvPr/>
        </p:nvSpPr>
        <p:spPr>
          <a:xfrm rot="2700000">
            <a:off x="4548600" y="2416320"/>
            <a:ext cx="613080" cy="61308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7" name="PlaceHolder 5"/>
          <p:cNvSpPr>
            <a:spLocks noGrp="1"/>
          </p:cNvSpPr>
          <p:nvPr>
            <p:ph type="body"/>
          </p:nvPr>
        </p:nvSpPr>
        <p:spPr>
          <a:xfrm>
            <a:off x="3761280" y="3904560"/>
            <a:ext cx="2217960" cy="5922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1600" b="1" strike="noStrike" spc="-1">
                <a:solidFill>
                  <a:schemeClr val="dk2"/>
                </a:solidFill>
                <a:latin typeface="IBM Plex Sans SemiBold"/>
              </a:rPr>
              <a:t>Modifier le texte</a:t>
            </a:r>
            <a:endParaRPr lang="en-US" sz="16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8" name="PlaceHolder 6"/>
          <p:cNvSpPr>
            <a:spLocks noGrp="1"/>
          </p:cNvSpPr>
          <p:nvPr>
            <p:ph type="body"/>
          </p:nvPr>
        </p:nvSpPr>
        <p:spPr>
          <a:xfrm>
            <a:off x="6416280" y="4588920"/>
            <a:ext cx="2217960" cy="12312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1600" b="0" strike="noStrike" spc="-1">
                <a:solidFill>
                  <a:schemeClr val="dk2"/>
                </a:solidFill>
                <a:latin typeface="IBM Plex Sans"/>
              </a:rPr>
              <a:t>Cliquez pour modifier le texte du masque</a:t>
            </a:r>
            <a:endParaRPr lang="en-US" sz="16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9" name="Rectangle 30"/>
          <p:cNvSpPr/>
          <p:nvPr/>
        </p:nvSpPr>
        <p:spPr>
          <a:xfrm rot="2700000">
            <a:off x="7203960" y="2416320"/>
            <a:ext cx="613080" cy="61308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0" name="PlaceHolder 7"/>
          <p:cNvSpPr>
            <a:spLocks noGrp="1"/>
          </p:cNvSpPr>
          <p:nvPr>
            <p:ph type="body"/>
          </p:nvPr>
        </p:nvSpPr>
        <p:spPr>
          <a:xfrm>
            <a:off x="6416280" y="3904560"/>
            <a:ext cx="2217960" cy="5922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1600" b="1" strike="noStrike" spc="-1">
                <a:solidFill>
                  <a:schemeClr val="dk2"/>
                </a:solidFill>
                <a:latin typeface="IBM Plex Sans SemiBold"/>
              </a:rPr>
              <a:t>Modifier le texte</a:t>
            </a:r>
            <a:endParaRPr lang="en-US" sz="16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1" name="PlaceHolder 8"/>
          <p:cNvSpPr>
            <a:spLocks noGrp="1"/>
          </p:cNvSpPr>
          <p:nvPr>
            <p:ph type="body"/>
          </p:nvPr>
        </p:nvSpPr>
        <p:spPr>
          <a:xfrm>
            <a:off x="9071640" y="4588920"/>
            <a:ext cx="2217960" cy="12312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1600" b="0" strike="noStrike" spc="-1">
                <a:solidFill>
                  <a:schemeClr val="dk2"/>
                </a:solidFill>
                <a:latin typeface="IBM Plex Sans"/>
              </a:rPr>
              <a:t>Cliquez pour modifier le texte du masque</a:t>
            </a:r>
            <a:endParaRPr lang="en-US" sz="16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2" name="Rectangle 33"/>
          <p:cNvSpPr/>
          <p:nvPr/>
        </p:nvSpPr>
        <p:spPr>
          <a:xfrm rot="2700000">
            <a:off x="9858960" y="2416320"/>
            <a:ext cx="613080" cy="61308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3" name="PlaceHolder 9"/>
          <p:cNvSpPr>
            <a:spLocks noGrp="1"/>
          </p:cNvSpPr>
          <p:nvPr>
            <p:ph type="body"/>
          </p:nvPr>
        </p:nvSpPr>
        <p:spPr>
          <a:xfrm>
            <a:off x="9071640" y="3904560"/>
            <a:ext cx="2217960" cy="5922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1600" b="1" strike="noStrike" spc="-1">
                <a:solidFill>
                  <a:schemeClr val="dk2"/>
                </a:solidFill>
                <a:latin typeface="IBM Plex Sans SemiBold"/>
              </a:rPr>
              <a:t>Modifier le texte</a:t>
            </a:r>
            <a:endParaRPr lang="en-US" sz="16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4" name="Ellipse 37"/>
          <p:cNvSpPr/>
          <p:nvPr/>
        </p:nvSpPr>
        <p:spPr>
          <a:xfrm>
            <a:off x="1074240" y="3340080"/>
            <a:ext cx="164880" cy="164880"/>
          </a:xfrm>
          <a:prstGeom prst="ellipse">
            <a:avLst/>
          </a:prstGeom>
          <a:solidFill>
            <a:schemeClr val="accent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5" name="Ellipse 38"/>
          <p:cNvSpPr/>
          <p:nvPr/>
        </p:nvSpPr>
        <p:spPr>
          <a:xfrm>
            <a:off x="3678480" y="3346560"/>
            <a:ext cx="164880" cy="164880"/>
          </a:xfrm>
          <a:prstGeom prst="ellipse">
            <a:avLst/>
          </a:prstGeom>
          <a:solidFill>
            <a:schemeClr val="accent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6" name="Ellipse 39"/>
          <p:cNvSpPr/>
          <p:nvPr/>
        </p:nvSpPr>
        <p:spPr>
          <a:xfrm>
            <a:off x="6333840" y="3363480"/>
            <a:ext cx="164880" cy="164880"/>
          </a:xfrm>
          <a:prstGeom prst="ellipse">
            <a:avLst/>
          </a:prstGeom>
          <a:solidFill>
            <a:schemeClr val="accent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7" name="Ellipse 41"/>
          <p:cNvSpPr/>
          <p:nvPr/>
        </p:nvSpPr>
        <p:spPr>
          <a:xfrm>
            <a:off x="9048960" y="3346560"/>
            <a:ext cx="164880" cy="164880"/>
          </a:xfrm>
          <a:prstGeom prst="ellipse">
            <a:avLst/>
          </a:prstGeom>
          <a:solidFill>
            <a:schemeClr val="accent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8" name="Rectangle 44"/>
          <p:cNvSpPr/>
          <p:nvPr/>
        </p:nvSpPr>
        <p:spPr>
          <a:xfrm>
            <a:off x="3678480" y="3784680"/>
            <a:ext cx="1884600" cy="520200"/>
          </a:xfrm>
          <a:prstGeom prst="rect">
            <a:avLst/>
          </a:prstGeom>
          <a:noFill/>
          <a:ln w="9525">
            <a:solidFill>
              <a:srgbClr val="779D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strike="noStrike" spc="-1">
              <a:solidFill>
                <a:schemeClr val="lt1"/>
              </a:solidFill>
              <a:latin typeface="Calibri"/>
            </a:endParaRPr>
          </a:p>
        </p:txBody>
      </p:sp>
      <p:cxnSp>
        <p:nvCxnSpPr>
          <p:cNvPr id="29" name="Connecteur droit 46"/>
          <p:cNvCxnSpPr/>
          <p:nvPr/>
        </p:nvCxnSpPr>
        <p:spPr>
          <a:xfrm>
            <a:off x="3760920" y="3504960"/>
            <a:ext cx="360" cy="279720"/>
          </a:xfrm>
          <a:prstGeom prst="straightConnector1">
            <a:avLst/>
          </a:prstGeom>
          <a:ln w="9525">
            <a:solidFill>
              <a:srgbClr val="A2D539"/>
            </a:solidFill>
          </a:ln>
        </p:spPr>
      </p:cxnSp>
      <p:sp>
        <p:nvSpPr>
          <p:cNvPr id="30" name="Rectangle 47"/>
          <p:cNvSpPr/>
          <p:nvPr/>
        </p:nvSpPr>
        <p:spPr>
          <a:xfrm>
            <a:off x="6333840" y="3812760"/>
            <a:ext cx="1884600" cy="520200"/>
          </a:xfrm>
          <a:prstGeom prst="rect">
            <a:avLst/>
          </a:prstGeom>
          <a:noFill/>
          <a:ln w="9525">
            <a:solidFill>
              <a:srgbClr val="779D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strike="noStrike" spc="-1">
              <a:solidFill>
                <a:schemeClr val="lt1"/>
              </a:solidFill>
              <a:latin typeface="Calibri"/>
            </a:endParaRPr>
          </a:p>
        </p:txBody>
      </p:sp>
      <p:cxnSp>
        <p:nvCxnSpPr>
          <p:cNvPr id="31" name="Connecteur droit 48"/>
          <p:cNvCxnSpPr/>
          <p:nvPr/>
        </p:nvCxnSpPr>
        <p:spPr>
          <a:xfrm>
            <a:off x="6416280" y="3533040"/>
            <a:ext cx="360" cy="279720"/>
          </a:xfrm>
          <a:prstGeom prst="straightConnector1">
            <a:avLst/>
          </a:prstGeom>
          <a:ln w="9525">
            <a:solidFill>
              <a:srgbClr val="A2D539"/>
            </a:solidFill>
          </a:ln>
        </p:spPr>
      </p:cxnSp>
      <p:sp>
        <p:nvSpPr>
          <p:cNvPr id="32" name="Rectangle 49"/>
          <p:cNvSpPr/>
          <p:nvPr/>
        </p:nvSpPr>
        <p:spPr>
          <a:xfrm>
            <a:off x="9033480" y="3783600"/>
            <a:ext cx="1884600" cy="520200"/>
          </a:xfrm>
          <a:prstGeom prst="rect">
            <a:avLst/>
          </a:prstGeom>
          <a:noFill/>
          <a:ln w="9525">
            <a:solidFill>
              <a:srgbClr val="779D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strike="noStrike" spc="-1">
              <a:solidFill>
                <a:schemeClr val="lt1"/>
              </a:solidFill>
              <a:latin typeface="Calibri"/>
            </a:endParaRPr>
          </a:p>
        </p:txBody>
      </p:sp>
      <p:cxnSp>
        <p:nvCxnSpPr>
          <p:cNvPr id="33" name="Connecteur droit 50"/>
          <p:cNvCxnSpPr/>
          <p:nvPr/>
        </p:nvCxnSpPr>
        <p:spPr>
          <a:xfrm>
            <a:off x="9115920" y="3503880"/>
            <a:ext cx="360" cy="279720"/>
          </a:xfrm>
          <a:prstGeom prst="straightConnector1">
            <a:avLst/>
          </a:prstGeom>
          <a:ln w="9525">
            <a:solidFill>
              <a:srgbClr val="A2D539"/>
            </a:solidFill>
          </a:ln>
        </p:spPr>
      </p:cxnSp>
      <p:sp>
        <p:nvSpPr>
          <p:cNvPr id="34" name="Rectangle 51"/>
          <p:cNvSpPr/>
          <p:nvPr/>
        </p:nvSpPr>
        <p:spPr>
          <a:xfrm>
            <a:off x="1076760" y="3785760"/>
            <a:ext cx="1831320" cy="520200"/>
          </a:xfrm>
          <a:prstGeom prst="rect">
            <a:avLst/>
          </a:prstGeom>
          <a:noFill/>
          <a:ln w="9525">
            <a:solidFill>
              <a:srgbClr val="779D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strike="noStrike" spc="-1">
              <a:solidFill>
                <a:schemeClr val="lt1"/>
              </a:solidFill>
              <a:latin typeface="Calibri"/>
            </a:endParaRPr>
          </a:p>
        </p:txBody>
      </p:sp>
      <p:cxnSp>
        <p:nvCxnSpPr>
          <p:cNvPr id="35" name="Connecteur droit 52"/>
          <p:cNvCxnSpPr/>
          <p:nvPr/>
        </p:nvCxnSpPr>
        <p:spPr>
          <a:xfrm>
            <a:off x="1159200" y="3506400"/>
            <a:ext cx="360" cy="279720"/>
          </a:xfrm>
          <a:prstGeom prst="straightConnector1">
            <a:avLst/>
          </a:prstGeom>
          <a:ln w="9525">
            <a:solidFill>
              <a:srgbClr val="A2D539"/>
            </a:solidFill>
          </a:ln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body"/>
          </p:nvPr>
        </p:nvSpPr>
        <p:spPr>
          <a:xfrm>
            <a:off x="8236440" y="501480"/>
            <a:ext cx="3459960" cy="12654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1600" b="0" strike="noStrike" spc="-1">
                <a:solidFill>
                  <a:schemeClr val="dk2"/>
                </a:solidFill>
                <a:latin typeface="IBM Plex Sans"/>
              </a:rPr>
              <a:t>Cliquez pour modifier le texte du masque</a:t>
            </a:r>
            <a:endParaRPr lang="en-US" sz="16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title"/>
          </p:nvPr>
        </p:nvSpPr>
        <p:spPr>
          <a:xfrm>
            <a:off x="851400" y="244440"/>
            <a:ext cx="6065640" cy="12312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marL="9360" indent="-936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5000" b="0" strike="noStrike" spc="-1">
                <a:solidFill>
                  <a:srgbClr val="2C5762"/>
                </a:solidFill>
                <a:latin typeface="Vollkorn SemiBold Italic"/>
              </a:rPr>
              <a:t>Modifiez le titre</a:t>
            </a:r>
            <a:endParaRPr lang="en-US" sz="5000" b="0" strike="noStrike" spc="-1">
              <a:solidFill>
                <a:schemeClr val="dk1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627440" y="2842920"/>
            <a:ext cx="2712960" cy="585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9360" indent="-936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4400" b="0" i="1" strike="noStrike" spc="97">
                <a:solidFill>
                  <a:srgbClr val="2C5762"/>
                </a:solidFill>
                <a:latin typeface="IBM Plex Sans SemiBold"/>
              </a:rPr>
              <a:t>Merci !</a:t>
            </a:r>
            <a:endParaRPr lang="en-US" sz="4400" b="0" strike="noStrike" spc="-1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39" name="Image 16"/>
          <p:cNvPicPr/>
          <p:nvPr/>
        </p:nvPicPr>
        <p:blipFill>
          <a:blip r:embed="rId3"/>
          <a:stretch/>
        </p:blipFill>
        <p:spPr>
          <a:xfrm>
            <a:off x="455760" y="5728320"/>
            <a:ext cx="2712960" cy="802080"/>
          </a:xfrm>
          <a:prstGeom prst="rect">
            <a:avLst/>
          </a:prstGeom>
          <a:ln w="0">
            <a:noFill/>
          </a:ln>
        </p:spPr>
      </p:pic>
      <p:sp>
        <p:nvSpPr>
          <p:cNvPr id="40" name="Google Shape;209;p26"/>
          <p:cNvSpPr/>
          <p:nvPr/>
        </p:nvSpPr>
        <p:spPr>
          <a:xfrm rot="5400000">
            <a:off x="3983040" y="1373400"/>
            <a:ext cx="3884040" cy="3364200"/>
          </a:xfrm>
          <a:prstGeom prst="hexagon">
            <a:avLst>
              <a:gd name="adj" fmla="val 25000"/>
              <a:gd name="vf" fmla="val 115470"/>
            </a:avLst>
          </a:prstGeom>
          <a:noFill/>
          <a:ln w="28575">
            <a:solidFill>
              <a:srgbClr val="FFB30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1" name="Google Shape;210;p26"/>
          <p:cNvSpPr/>
          <p:nvPr/>
        </p:nvSpPr>
        <p:spPr>
          <a:xfrm rot="5400000">
            <a:off x="1347840" y="1658160"/>
            <a:ext cx="802080" cy="694800"/>
          </a:xfrm>
          <a:prstGeom prst="hexagon">
            <a:avLst>
              <a:gd name="adj" fmla="val 25000"/>
              <a:gd name="vf" fmla="val 115470"/>
            </a:avLst>
          </a:prstGeom>
          <a:noFill/>
          <a:ln w="28575">
            <a:solidFill>
              <a:srgbClr val="86BF1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2" name="Google Shape;211;p26"/>
          <p:cNvSpPr/>
          <p:nvPr/>
        </p:nvSpPr>
        <p:spPr>
          <a:xfrm rot="5400000">
            <a:off x="3314160" y="4621320"/>
            <a:ext cx="1554120" cy="134604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8430B"/>
          </a:solidFill>
          <a:ln w="28575">
            <a:solidFill>
              <a:srgbClr val="F8430B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3" name="Google Shape;212;p26"/>
          <p:cNvSpPr/>
          <p:nvPr/>
        </p:nvSpPr>
        <p:spPr>
          <a:xfrm rot="5400000">
            <a:off x="8268120" y="4298400"/>
            <a:ext cx="1905840" cy="16506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E993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4" name="Google Shape;213;p26"/>
          <p:cNvSpPr/>
          <p:nvPr/>
        </p:nvSpPr>
        <p:spPr>
          <a:xfrm rot="5400000">
            <a:off x="1915560" y="2553840"/>
            <a:ext cx="2197440" cy="190332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A2D53A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5" name="Google Shape;214;p26"/>
          <p:cNvSpPr/>
          <p:nvPr/>
        </p:nvSpPr>
        <p:spPr>
          <a:xfrm rot="5400000">
            <a:off x="8011800" y="727920"/>
            <a:ext cx="1068840" cy="92592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B301"/>
          </a:solidFill>
          <a:ln w="28575">
            <a:solidFill>
              <a:srgbClr val="FFB30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chemeClr val="dk1"/>
                </a:solidFill>
                <a:latin typeface="Calibri"/>
              </a:rPr>
              <a:t>Cliquez pour éditer le format du plan de texte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chemeClr val="dk1"/>
                </a:solidFill>
                <a:latin typeface="Calibri"/>
              </a:rPr>
              <a:t>Second niveau de plan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chemeClr val="dk1"/>
                </a:solidFill>
                <a:latin typeface="Calibri"/>
              </a:rPr>
              <a:t>Troisième niveau de plan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chemeClr val="dk1"/>
                </a:solidFill>
                <a:latin typeface="Calibri"/>
              </a:rPr>
              <a:t>Quatrième niveau de plan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chemeClr val="dk1"/>
                </a:solidFill>
                <a:latin typeface="Calibri"/>
              </a:rPr>
              <a:t>Cinquième niveau de plan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chemeClr val="dk1"/>
                </a:solidFill>
                <a:latin typeface="Calibri"/>
              </a:rPr>
              <a:t>Sixième niveau de plan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chemeClr val="dk1"/>
                </a:solidFill>
                <a:latin typeface="Calibri"/>
              </a:rPr>
              <a:t>Septième niveau de plan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2760120" y="457200"/>
            <a:ext cx="8232840" cy="1599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marL="9360" indent="-936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5000" b="0" strike="noStrike" spc="-1">
                <a:solidFill>
                  <a:srgbClr val="2C5762"/>
                </a:solidFill>
                <a:latin typeface="Vollkorn SemiBold Italic"/>
              </a:rPr>
              <a:t>Modifiez le texte du sommaire</a:t>
            </a:r>
            <a:endParaRPr lang="en-US" sz="50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2760120" y="2727360"/>
            <a:ext cx="8232840" cy="3811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1800" b="0" strike="noStrike" spc="-1">
                <a:solidFill>
                  <a:schemeClr val="dk2"/>
                </a:solidFill>
                <a:latin typeface="IBM Plex Sans"/>
              </a:rPr>
              <a:t>Cliquez pour modifier le texte du masque</a:t>
            </a:r>
            <a:endParaRPr lang="en-US" sz="1800" b="0" strike="noStrike" spc="-1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49" name="Image 10"/>
          <p:cNvPicPr/>
          <p:nvPr/>
        </p:nvPicPr>
        <p:blipFill>
          <a:blip r:embed="rId3"/>
          <a:stretch/>
        </p:blipFill>
        <p:spPr>
          <a:xfrm>
            <a:off x="0" y="0"/>
            <a:ext cx="1960920" cy="6857640"/>
          </a:xfrm>
          <a:prstGeom prst="rect">
            <a:avLst/>
          </a:prstGeom>
          <a:ln w="0">
            <a:noFill/>
          </a:ln>
        </p:spPr>
      </p:pic>
      <p:cxnSp>
        <p:nvCxnSpPr>
          <p:cNvPr id="50" name="Connecteur droit 12"/>
          <p:cNvCxnSpPr/>
          <p:nvPr/>
        </p:nvCxnSpPr>
        <p:spPr>
          <a:xfrm>
            <a:off x="2759760" y="2318760"/>
            <a:ext cx="745560" cy="360"/>
          </a:xfrm>
          <a:prstGeom prst="straightConnector1">
            <a:avLst/>
          </a:prstGeom>
          <a:ln w="63500">
            <a:solidFill>
              <a:srgbClr val="A2D539"/>
            </a:solidFill>
          </a:ln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AFDF5"/>
            </a:gs>
            <a:gs pos="74000">
              <a:srgbClr val="D5ECA6"/>
            </a:gs>
            <a:gs pos="83000">
              <a:srgbClr val="D5ECA6"/>
            </a:gs>
            <a:gs pos="100000">
              <a:srgbClr val="E3F2C4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15"/>
          <p:cNvSpPr/>
          <p:nvPr/>
        </p:nvSpPr>
        <p:spPr>
          <a:xfrm>
            <a:off x="1961280" y="0"/>
            <a:ext cx="10230120" cy="6857640"/>
          </a:xfrm>
          <a:prstGeom prst="rect">
            <a:avLst/>
          </a:prstGeom>
          <a:solidFill>
            <a:srgbClr val="A2D539"/>
          </a:solidFill>
          <a:ln>
            <a:solidFill>
              <a:srgbClr val="779D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2760120" y="2727360"/>
            <a:ext cx="7047360" cy="1599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marL="9360" indent="-936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5000" b="0" strike="noStrike" cap="all" spc="-1">
                <a:solidFill>
                  <a:schemeClr val="lt1"/>
                </a:solidFill>
                <a:latin typeface="IBM Plex Sans SemiBold"/>
              </a:rPr>
              <a:t>Modifiez le style du titre</a:t>
            </a:r>
            <a:endParaRPr lang="en-US" sz="50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2760120" y="1640880"/>
            <a:ext cx="1960920" cy="596520"/>
          </a:xfrm>
          <a:prstGeom prst="rect">
            <a:avLst/>
          </a:prstGeom>
          <a:noFill/>
          <a:ln w="0">
            <a:solidFill>
              <a:schemeClr val="lt2"/>
            </a:solidFill>
          </a:ln>
        </p:spPr>
        <p:txBody>
          <a:bodyPr lIns="91440" tIns="45720" rIns="91440" bIns="45720" anchor="ctr">
            <a:noAutofit/>
          </a:bodyPr>
          <a:lstStyle/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400" b="0" strike="noStrike" cap="all" spc="97">
                <a:solidFill>
                  <a:schemeClr val="lt2"/>
                </a:solidFill>
                <a:latin typeface="IBM Plex Sans"/>
              </a:rPr>
              <a:t>Partie 1 </a:t>
            </a:r>
            <a:endParaRPr lang="en-US" sz="2400" b="0" strike="noStrike" spc="-1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54" name="Image 10"/>
          <p:cNvPicPr/>
          <p:nvPr/>
        </p:nvPicPr>
        <p:blipFill>
          <a:blip r:embed="rId3"/>
          <a:stretch/>
        </p:blipFill>
        <p:spPr>
          <a:xfrm>
            <a:off x="0" y="0"/>
            <a:ext cx="1960920" cy="6857640"/>
          </a:xfrm>
          <a:prstGeom prst="rect">
            <a:avLst/>
          </a:prstGeom>
          <a:ln w="0">
            <a:noFill/>
          </a:ln>
        </p:spPr>
      </p:pic>
      <p:cxnSp>
        <p:nvCxnSpPr>
          <p:cNvPr id="55" name="Connecteur droit 12"/>
          <p:cNvCxnSpPr/>
          <p:nvPr/>
        </p:nvCxnSpPr>
        <p:spPr>
          <a:xfrm>
            <a:off x="2759760" y="4588920"/>
            <a:ext cx="760320" cy="360"/>
          </a:xfrm>
          <a:prstGeom prst="straightConnector1">
            <a:avLst/>
          </a:prstGeom>
          <a:ln w="127000">
            <a:solidFill>
              <a:srgbClr val="F6410A"/>
            </a:solidFill>
          </a:ln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AFDF5"/>
            </a:gs>
            <a:gs pos="74000">
              <a:srgbClr val="D5ECA6"/>
            </a:gs>
            <a:gs pos="83000">
              <a:srgbClr val="D5ECA6"/>
            </a:gs>
            <a:gs pos="100000">
              <a:srgbClr val="E3F2C4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15"/>
          <p:cNvSpPr/>
          <p:nvPr/>
        </p:nvSpPr>
        <p:spPr>
          <a:xfrm>
            <a:off x="1961280" y="0"/>
            <a:ext cx="10230120" cy="6857640"/>
          </a:xfrm>
          <a:prstGeom prst="rect">
            <a:avLst/>
          </a:prstGeom>
          <a:solidFill>
            <a:schemeClr val="accent3"/>
          </a:solidFill>
          <a:ln>
            <a:solidFill>
              <a:srgbClr val="779D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2760120" y="2727360"/>
            <a:ext cx="7047360" cy="1599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marL="9360" indent="-936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5000" b="0" strike="noStrike" cap="all" spc="-1">
                <a:solidFill>
                  <a:schemeClr val="lt1"/>
                </a:solidFill>
                <a:latin typeface="IBM Plex Sans SemiBold"/>
              </a:rPr>
              <a:t>Modifiez le texte du titre</a:t>
            </a:r>
            <a:endParaRPr lang="en-US" sz="50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2760120" y="1640880"/>
            <a:ext cx="1960920" cy="596520"/>
          </a:xfrm>
          <a:prstGeom prst="rect">
            <a:avLst/>
          </a:prstGeom>
          <a:noFill/>
          <a:ln w="0">
            <a:solidFill>
              <a:schemeClr val="lt2"/>
            </a:solidFill>
          </a:ln>
        </p:spPr>
        <p:txBody>
          <a:bodyPr lIns="91440" tIns="45720" rIns="91440" bIns="45720" anchor="ctr">
            <a:noAutofit/>
          </a:bodyPr>
          <a:lstStyle/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400" b="0" strike="noStrike" cap="all" spc="97">
                <a:solidFill>
                  <a:schemeClr val="lt2"/>
                </a:solidFill>
                <a:latin typeface="IBM Plex Sans"/>
              </a:rPr>
              <a:t>Partie 2 </a:t>
            </a:r>
            <a:endParaRPr lang="en-US" sz="2400" b="0" strike="noStrike" spc="-1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59" name="Image 10"/>
          <p:cNvPicPr/>
          <p:nvPr/>
        </p:nvPicPr>
        <p:blipFill>
          <a:blip r:embed="rId3"/>
          <a:stretch/>
        </p:blipFill>
        <p:spPr>
          <a:xfrm>
            <a:off x="0" y="0"/>
            <a:ext cx="1960920" cy="6857640"/>
          </a:xfrm>
          <a:prstGeom prst="rect">
            <a:avLst/>
          </a:prstGeom>
          <a:ln w="0">
            <a:noFill/>
          </a:ln>
        </p:spPr>
      </p:pic>
      <p:cxnSp>
        <p:nvCxnSpPr>
          <p:cNvPr id="60" name="Connecteur droit 12"/>
          <p:cNvCxnSpPr/>
          <p:nvPr/>
        </p:nvCxnSpPr>
        <p:spPr>
          <a:xfrm>
            <a:off x="2759760" y="4588920"/>
            <a:ext cx="760320" cy="360"/>
          </a:xfrm>
          <a:prstGeom prst="straightConnector1">
            <a:avLst/>
          </a:prstGeom>
          <a:ln w="127000">
            <a:solidFill>
              <a:srgbClr val="A2D539"/>
            </a:solidFill>
          </a:ln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AFDF5"/>
            </a:gs>
            <a:gs pos="74000">
              <a:srgbClr val="D5ECA6"/>
            </a:gs>
            <a:gs pos="83000">
              <a:srgbClr val="D5ECA6"/>
            </a:gs>
            <a:gs pos="100000">
              <a:srgbClr val="E3F2C4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15"/>
          <p:cNvSpPr/>
          <p:nvPr/>
        </p:nvSpPr>
        <p:spPr>
          <a:xfrm>
            <a:off x="1961280" y="0"/>
            <a:ext cx="10230120" cy="6857640"/>
          </a:xfrm>
          <a:prstGeom prst="rect">
            <a:avLst/>
          </a:prstGeom>
          <a:solidFill>
            <a:schemeClr val="accent2"/>
          </a:solidFill>
          <a:ln>
            <a:solidFill>
              <a:srgbClr val="779D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2760120" y="2727360"/>
            <a:ext cx="7047360" cy="1599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marL="9360" indent="-936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5000" b="0" strike="noStrike" cap="all" spc="-1">
                <a:solidFill>
                  <a:schemeClr val="lt1"/>
                </a:solidFill>
                <a:latin typeface="IBM Plex Sans SemiBold"/>
              </a:rPr>
              <a:t>Modifiez le texte du titre</a:t>
            </a:r>
            <a:endParaRPr lang="en-US" sz="50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2760120" y="1640880"/>
            <a:ext cx="1960920" cy="596520"/>
          </a:xfrm>
          <a:prstGeom prst="rect">
            <a:avLst/>
          </a:prstGeom>
          <a:noFill/>
          <a:ln w="0">
            <a:solidFill>
              <a:schemeClr val="lt2"/>
            </a:solidFill>
          </a:ln>
        </p:spPr>
        <p:txBody>
          <a:bodyPr lIns="91440" tIns="45720" rIns="91440" bIns="45720" anchor="ctr">
            <a:noAutofit/>
          </a:bodyPr>
          <a:lstStyle/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400" b="0" strike="noStrike" cap="all" spc="97">
                <a:solidFill>
                  <a:schemeClr val="lt2"/>
                </a:solidFill>
                <a:latin typeface="IBM Plex Sans"/>
              </a:rPr>
              <a:t>Partie 3 </a:t>
            </a:r>
            <a:endParaRPr lang="en-US" sz="2400" b="0" strike="noStrike" spc="-1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64" name="Image 10"/>
          <p:cNvPicPr/>
          <p:nvPr/>
        </p:nvPicPr>
        <p:blipFill>
          <a:blip r:embed="rId3"/>
          <a:stretch/>
        </p:blipFill>
        <p:spPr>
          <a:xfrm>
            <a:off x="0" y="0"/>
            <a:ext cx="1960920" cy="6857640"/>
          </a:xfrm>
          <a:prstGeom prst="rect">
            <a:avLst/>
          </a:prstGeom>
          <a:ln w="0">
            <a:noFill/>
          </a:ln>
        </p:spPr>
      </p:pic>
      <p:cxnSp>
        <p:nvCxnSpPr>
          <p:cNvPr id="65" name="Connecteur droit 12"/>
          <p:cNvCxnSpPr/>
          <p:nvPr/>
        </p:nvCxnSpPr>
        <p:spPr>
          <a:xfrm>
            <a:off x="2759760" y="4588920"/>
            <a:ext cx="760320" cy="360"/>
          </a:xfrm>
          <a:prstGeom prst="straightConnector1">
            <a:avLst/>
          </a:prstGeom>
          <a:ln w="127000">
            <a:solidFill>
              <a:srgbClr val="A2D539"/>
            </a:solidFill>
          </a:ln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AFDF5"/>
            </a:gs>
            <a:gs pos="74000">
              <a:srgbClr val="D5ECA6"/>
            </a:gs>
            <a:gs pos="83000">
              <a:srgbClr val="D5ECA6"/>
            </a:gs>
            <a:gs pos="100000">
              <a:srgbClr val="E3F2C4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15"/>
          <p:cNvSpPr/>
          <p:nvPr/>
        </p:nvSpPr>
        <p:spPr>
          <a:xfrm>
            <a:off x="1961280" y="0"/>
            <a:ext cx="10230120" cy="6857640"/>
          </a:xfrm>
          <a:prstGeom prst="rect">
            <a:avLst/>
          </a:prstGeom>
          <a:solidFill>
            <a:srgbClr val="2C5762"/>
          </a:solidFill>
          <a:ln>
            <a:solidFill>
              <a:srgbClr val="779D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2760120" y="2727360"/>
            <a:ext cx="7047360" cy="1599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marL="9360" indent="-936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5000" b="0" strike="noStrike" cap="all" spc="-1">
                <a:solidFill>
                  <a:schemeClr val="lt1"/>
                </a:solidFill>
                <a:latin typeface="IBM Plex Sans SemiBold"/>
              </a:rPr>
              <a:t>Modifiez le texte du titre</a:t>
            </a:r>
            <a:endParaRPr lang="en-US" sz="50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2760120" y="1640880"/>
            <a:ext cx="1960920" cy="596520"/>
          </a:xfrm>
          <a:prstGeom prst="rect">
            <a:avLst/>
          </a:prstGeom>
          <a:noFill/>
          <a:ln w="0">
            <a:solidFill>
              <a:schemeClr val="lt2"/>
            </a:solidFill>
          </a:ln>
        </p:spPr>
        <p:txBody>
          <a:bodyPr lIns="91440" tIns="45720" rIns="91440" bIns="45720" anchor="ctr">
            <a:noAutofit/>
          </a:bodyPr>
          <a:lstStyle/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400" b="0" strike="noStrike" cap="all" spc="97">
                <a:solidFill>
                  <a:schemeClr val="lt2"/>
                </a:solidFill>
                <a:latin typeface="IBM Plex Sans"/>
              </a:rPr>
              <a:t>Partie 4 </a:t>
            </a:r>
            <a:endParaRPr lang="en-US" sz="2400" b="0" strike="noStrike" spc="-1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69" name="Image 10"/>
          <p:cNvPicPr/>
          <p:nvPr/>
        </p:nvPicPr>
        <p:blipFill>
          <a:blip r:embed="rId3"/>
          <a:stretch/>
        </p:blipFill>
        <p:spPr>
          <a:xfrm>
            <a:off x="0" y="0"/>
            <a:ext cx="1960920" cy="6857640"/>
          </a:xfrm>
          <a:prstGeom prst="rect">
            <a:avLst/>
          </a:prstGeom>
          <a:ln w="0">
            <a:noFill/>
          </a:ln>
        </p:spPr>
      </p:pic>
      <p:cxnSp>
        <p:nvCxnSpPr>
          <p:cNvPr id="70" name="Connecteur droit 12"/>
          <p:cNvCxnSpPr/>
          <p:nvPr/>
        </p:nvCxnSpPr>
        <p:spPr>
          <a:xfrm>
            <a:off x="2759760" y="4588920"/>
            <a:ext cx="760320" cy="360"/>
          </a:xfrm>
          <a:prstGeom prst="straightConnector1">
            <a:avLst/>
          </a:prstGeom>
          <a:ln w="127000">
            <a:solidFill>
              <a:srgbClr val="A2D539"/>
            </a:solidFill>
          </a:ln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1813680" y="2566080"/>
            <a:ext cx="8758800" cy="585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9360" indent="-936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4400" b="0" i="1" strike="noStrike" spc="97">
                <a:solidFill>
                  <a:srgbClr val="2C5762"/>
                </a:solidFill>
                <a:latin typeface="Vollkorn SemiBold Italic"/>
              </a:rPr>
              <a:t>Modification de droit commun n°2</a:t>
            </a:r>
            <a:br>
              <a:rPr sz="4400"/>
            </a:br>
            <a:r>
              <a:rPr lang="fr-FR" sz="4400" b="0" i="1" strike="noStrike" spc="97">
                <a:solidFill>
                  <a:srgbClr val="2C5762"/>
                </a:solidFill>
                <a:latin typeface="Vollkorn SemiBold Italic"/>
              </a:rPr>
              <a:t>PLUi HD CUCM</a:t>
            </a:r>
            <a:endParaRPr lang="en-US" sz="44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/>
          </p:nvPr>
        </p:nvSpPr>
        <p:spPr>
          <a:xfrm>
            <a:off x="1813679" y="1983240"/>
            <a:ext cx="4115173" cy="443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000" b="0" i="1" strike="noStrike" spc="97" dirty="0">
                <a:solidFill>
                  <a:srgbClr val="2C5762"/>
                </a:solidFill>
                <a:latin typeface="IBM Plex Sans"/>
              </a:rPr>
              <a:t>5 septembre 2025  </a:t>
            </a:r>
            <a:endParaRPr lang="en-US" sz="2000" b="0" strike="noStrike" spc="-1" dirty="0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00" name="PlaceHolder 3"/>
          <p:cNvSpPr>
            <a:spLocks noGrp="1"/>
          </p:cNvSpPr>
          <p:nvPr>
            <p:ph/>
          </p:nvPr>
        </p:nvSpPr>
        <p:spPr>
          <a:xfrm>
            <a:off x="1800000" y="4500000"/>
            <a:ext cx="5792040" cy="443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400" b="0" i="1" strike="noStrike" spc="97">
                <a:solidFill>
                  <a:srgbClr val="2C5762"/>
                </a:solidFill>
                <a:latin typeface="IBM Plex Sans"/>
              </a:rPr>
              <a:t>PASSAGE EN CDPENAF</a:t>
            </a:r>
            <a:endParaRPr lang="en-US" sz="2400" b="0" strike="noStrike" spc="-1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101" name="Image 6" descr="Une image contenant Police, texte, Graphique, logo&#10;&#10;Le contenu généré par l’IA peut être incorrect."/>
          <p:cNvPicPr/>
          <p:nvPr/>
        </p:nvPicPr>
        <p:blipFill>
          <a:blip r:embed="rId2"/>
          <a:stretch/>
        </p:blipFill>
        <p:spPr>
          <a:xfrm>
            <a:off x="234000" y="180720"/>
            <a:ext cx="2899440" cy="16599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76;p23"/>
          <p:cNvSpPr/>
          <p:nvPr/>
        </p:nvSpPr>
        <p:spPr>
          <a:xfrm rot="5400000">
            <a:off x="247680" y="5621400"/>
            <a:ext cx="1028160" cy="890640"/>
          </a:xfrm>
          <a:prstGeom prst="hexagon">
            <a:avLst>
              <a:gd name="adj" fmla="val 25000"/>
              <a:gd name="vf" fmla="val 115470"/>
            </a:avLst>
          </a:prstGeom>
          <a:noFill/>
          <a:ln w="28575">
            <a:solidFill>
              <a:srgbClr val="FFB30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47" name="Google Shape;177;p23"/>
          <p:cNvSpPr/>
          <p:nvPr/>
        </p:nvSpPr>
        <p:spPr>
          <a:xfrm rot="5400000">
            <a:off x="1023840" y="6146280"/>
            <a:ext cx="465480" cy="4032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E993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48" name="Google Shape;178;p23"/>
          <p:cNvSpPr/>
          <p:nvPr/>
        </p:nvSpPr>
        <p:spPr>
          <a:xfrm rot="5400000">
            <a:off x="1068480" y="5324040"/>
            <a:ext cx="318960" cy="27612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B301"/>
          </a:solidFill>
          <a:ln w="28575">
            <a:solidFill>
              <a:srgbClr val="FFB30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49" name="Espace réservé du contenu 1"/>
          <p:cNvSpPr/>
          <p:nvPr/>
        </p:nvSpPr>
        <p:spPr>
          <a:xfrm>
            <a:off x="427320" y="2388600"/>
            <a:ext cx="11314440" cy="4350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fr-FR" sz="24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fr-FR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Titre 9"/>
          <p:cNvSpPr/>
          <p:nvPr/>
        </p:nvSpPr>
        <p:spPr>
          <a:xfrm>
            <a:off x="135720" y="24840"/>
            <a:ext cx="11555280" cy="57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b">
            <a:noAutofit/>
          </a:bodyPr>
          <a:lstStyle/>
          <a:p>
            <a:pPr marL="9360" indent="-9360" defTabSz="914400">
              <a:lnSpc>
                <a:spcPct val="90000"/>
              </a:lnSpc>
              <a:tabLst>
                <a:tab pos="0" algn="l"/>
              </a:tabLst>
            </a:pPr>
            <a:r>
              <a:rPr lang="fr-FR" sz="2500" b="1" i="1" strike="noStrike" spc="-1">
                <a:solidFill>
                  <a:srgbClr val="2C5762"/>
                </a:solidFill>
                <a:latin typeface="IBM Plex Sans"/>
              </a:rPr>
              <a:t>EVOLUTION DU PLUi</a:t>
            </a:r>
            <a:endParaRPr lang="fr-FR" sz="2500" b="0" strike="noStrike" spc="-1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151" name="Tableau 1"/>
          <p:cNvGraphicFramePr/>
          <p:nvPr/>
        </p:nvGraphicFramePr>
        <p:xfrm>
          <a:off x="450000" y="1096560"/>
          <a:ext cx="8135640" cy="4501327"/>
        </p:xfrm>
        <a:graphic>
          <a:graphicData uri="http://schemas.openxmlformats.org/drawingml/2006/table">
            <a:tbl>
              <a:tblPr/>
              <a:tblGrid>
                <a:gridCol w="13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8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6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Critères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6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Détail des critères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Destination et classement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Classement en zone ALhn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Périmètre OAP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Réservoir biodiversité bocage ripisylve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Surface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0,4 hectares environ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Insertion dans l’environnement et compatibilité caractère naturel, agricole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Taille réduite du STECAL et proximité du hameau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Prairie d’intérêt communautaire identifiée suite à investigation de terrain : état de conservation moyen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44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Equipements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PVC 160 vigilance la conduite traverse le terrain – localisation précise à déterminer / équipement privé à prévoir (poteau incendie à plus de 200m et non conforme au 60m3/h) Assainissement collectif / Ligne électricité basse tension / Accessible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44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Caractère exceptionnel du STECAL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Projet dans le prolongement d’une activité existante et en adéquation avec le site (prise en compte bâti et végétation)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Réflexion avancée sur le projet, opérateur propriétaire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52" name="ZoneTexte 2"/>
          <p:cNvSpPr/>
          <p:nvPr/>
        </p:nvSpPr>
        <p:spPr>
          <a:xfrm>
            <a:off x="376920" y="628560"/>
            <a:ext cx="6331680" cy="4186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 defTabSz="457200">
              <a:lnSpc>
                <a:spcPct val="120000"/>
              </a:lnSpc>
              <a:spcBef>
                <a:spcPts val="1001"/>
              </a:spcBef>
            </a:pPr>
            <a:r>
              <a:rPr lang="fr-FR" sz="1800" b="0" strike="noStrike" spc="-1">
                <a:solidFill>
                  <a:schemeClr val="accent3">
                    <a:lumMod val="75000"/>
                  </a:schemeClr>
                </a:solidFill>
                <a:latin typeface="Roboto light"/>
                <a:ea typeface="Roboto light"/>
              </a:rPr>
              <a:t>Projet de camping naturel, Marmagne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3" name="Image 11"/>
          <p:cNvPicPr/>
          <p:nvPr/>
        </p:nvPicPr>
        <p:blipFill>
          <a:blip r:embed="rId3"/>
          <a:srcRect b="40459"/>
          <a:stretch/>
        </p:blipFill>
        <p:spPr>
          <a:xfrm rot="5400000">
            <a:off x="7184880" y="1846440"/>
            <a:ext cx="6864840" cy="3155400"/>
          </a:xfrm>
          <a:prstGeom prst="rect">
            <a:avLst/>
          </a:prstGeom>
          <a:ln w="0">
            <a:noFill/>
          </a:ln>
        </p:spPr>
      </p:pic>
      <p:pic>
        <p:nvPicPr>
          <p:cNvPr id="154" name="Image 8"/>
          <p:cNvPicPr/>
          <p:nvPr/>
        </p:nvPicPr>
        <p:blipFill>
          <a:blip r:embed="rId4"/>
          <a:srcRect l="25274" t="23358" r="18597" b="12283"/>
          <a:stretch/>
        </p:blipFill>
        <p:spPr>
          <a:xfrm rot="5400000">
            <a:off x="9050760" y="3705840"/>
            <a:ext cx="3133440" cy="31687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76;p23"/>
          <p:cNvSpPr/>
          <p:nvPr/>
        </p:nvSpPr>
        <p:spPr>
          <a:xfrm rot="5400000">
            <a:off x="247680" y="5621400"/>
            <a:ext cx="1028160" cy="890640"/>
          </a:xfrm>
          <a:prstGeom prst="hexagon">
            <a:avLst>
              <a:gd name="adj" fmla="val 25000"/>
              <a:gd name="vf" fmla="val 115470"/>
            </a:avLst>
          </a:prstGeom>
          <a:noFill/>
          <a:ln w="28575">
            <a:solidFill>
              <a:srgbClr val="FFB30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56" name="Google Shape;177;p23"/>
          <p:cNvSpPr/>
          <p:nvPr/>
        </p:nvSpPr>
        <p:spPr>
          <a:xfrm rot="5400000">
            <a:off x="1023840" y="6146280"/>
            <a:ext cx="465480" cy="4032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E993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57" name="Google Shape;178;p23"/>
          <p:cNvSpPr/>
          <p:nvPr/>
        </p:nvSpPr>
        <p:spPr>
          <a:xfrm rot="5400000">
            <a:off x="1068480" y="5324040"/>
            <a:ext cx="318960" cy="27612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B301"/>
          </a:solidFill>
          <a:ln w="28575">
            <a:solidFill>
              <a:srgbClr val="FFB30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58" name="Espace réservé du contenu 1"/>
          <p:cNvSpPr/>
          <p:nvPr/>
        </p:nvSpPr>
        <p:spPr>
          <a:xfrm>
            <a:off x="427320" y="2388600"/>
            <a:ext cx="11314440" cy="4350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fr-FR" sz="24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fr-FR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" name="Titre 9"/>
          <p:cNvSpPr/>
          <p:nvPr/>
        </p:nvSpPr>
        <p:spPr>
          <a:xfrm>
            <a:off x="135720" y="24840"/>
            <a:ext cx="11555280" cy="57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b">
            <a:noAutofit/>
          </a:bodyPr>
          <a:lstStyle/>
          <a:p>
            <a:pPr marL="9360" indent="-9360" defTabSz="914400">
              <a:lnSpc>
                <a:spcPct val="90000"/>
              </a:lnSpc>
              <a:tabLst>
                <a:tab pos="0" algn="l"/>
              </a:tabLst>
            </a:pPr>
            <a:r>
              <a:rPr lang="fr-FR" sz="2500" b="1" i="1" strike="noStrike" spc="-1">
                <a:solidFill>
                  <a:srgbClr val="2C5762"/>
                </a:solidFill>
                <a:latin typeface="IBM Plex Sans"/>
              </a:rPr>
              <a:t>EVOLUTION DU PLUi</a:t>
            </a:r>
            <a:endParaRPr lang="fr-FR" sz="2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" name="ZoneTexte 2"/>
          <p:cNvSpPr/>
          <p:nvPr/>
        </p:nvSpPr>
        <p:spPr>
          <a:xfrm>
            <a:off x="376920" y="628560"/>
            <a:ext cx="4651920" cy="76536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 defTabSz="457200">
              <a:lnSpc>
                <a:spcPct val="100000"/>
              </a:lnSpc>
              <a:spcBef>
                <a:spcPts val="1001"/>
              </a:spcBef>
            </a:pPr>
            <a:r>
              <a:rPr lang="fr-FR" sz="1800" b="0" strike="noStrike" spc="-1">
                <a:solidFill>
                  <a:schemeClr val="accent3">
                    <a:lumMod val="75000"/>
                  </a:schemeClr>
                </a:solidFill>
                <a:latin typeface="Roboto light"/>
                <a:ea typeface="Roboto light"/>
              </a:rPr>
              <a:t>Projet de camping naturel,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  <a:p>
            <a:pPr algn="just" defTabSz="457200">
              <a:lnSpc>
                <a:spcPct val="100000"/>
              </a:lnSpc>
              <a:spcBef>
                <a:spcPts val="1001"/>
              </a:spcBef>
            </a:pPr>
            <a:r>
              <a:rPr lang="fr-FR" sz="1800" b="0" strike="noStrike" spc="-1">
                <a:solidFill>
                  <a:schemeClr val="accent3">
                    <a:lumMod val="75000"/>
                  </a:schemeClr>
                </a:solidFill>
                <a:latin typeface="Roboto light"/>
                <a:ea typeface="Roboto light"/>
              </a:rPr>
              <a:t>Marmagne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1" name="ZoneTexte 7"/>
          <p:cNvSpPr/>
          <p:nvPr/>
        </p:nvSpPr>
        <p:spPr>
          <a:xfrm>
            <a:off x="421920" y="1482840"/>
            <a:ext cx="275364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fr-FR" sz="1800" b="0" i="1" strike="noStrike" spc="-1">
                <a:solidFill>
                  <a:schemeClr val="dk1"/>
                </a:solidFill>
                <a:latin typeface="Calibri"/>
              </a:rPr>
              <a:t>Nouvelle OAP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62" name="Groupe 1"/>
          <p:cNvGrpSpPr/>
          <p:nvPr/>
        </p:nvGrpSpPr>
        <p:grpSpPr>
          <a:xfrm>
            <a:off x="3267720" y="403200"/>
            <a:ext cx="8787960" cy="6336360"/>
            <a:chOff x="3267720" y="403200"/>
            <a:chExt cx="8787960" cy="6336360"/>
          </a:xfrm>
        </p:grpSpPr>
        <p:pic>
          <p:nvPicPr>
            <p:cNvPr id="163" name="Image 6"/>
            <p:cNvPicPr/>
            <p:nvPr/>
          </p:nvPicPr>
          <p:blipFill>
            <a:blip r:embed="rId3"/>
            <a:stretch/>
          </p:blipFill>
          <p:spPr>
            <a:xfrm>
              <a:off x="3267720" y="403200"/>
              <a:ext cx="8787960" cy="63363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64" name="Image 3"/>
            <p:cNvPicPr/>
            <p:nvPr/>
          </p:nvPicPr>
          <p:blipFill>
            <a:blip r:embed="rId4"/>
            <a:stretch/>
          </p:blipFill>
          <p:spPr>
            <a:xfrm>
              <a:off x="3365640" y="1179720"/>
              <a:ext cx="5946480" cy="386136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65" name="ZoneTexte 9"/>
          <p:cNvSpPr/>
          <p:nvPr/>
        </p:nvSpPr>
        <p:spPr>
          <a:xfrm>
            <a:off x="367920" y="2009520"/>
            <a:ext cx="2890800" cy="1584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fr-FR" sz="1400" b="1" strike="noStrike" spc="-1">
                <a:solidFill>
                  <a:schemeClr val="dk1"/>
                </a:solidFill>
                <a:latin typeface="Calibri"/>
              </a:rPr>
              <a:t>Objectifs environnementaux :</a:t>
            </a:r>
            <a:endParaRPr lang="fr-FR" sz="1400" b="0" strike="noStrike" spc="-1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fr-FR" sz="1400" b="0" i="1" strike="noStrike" spc="-1">
                <a:solidFill>
                  <a:schemeClr val="dk1"/>
                </a:solidFill>
                <a:latin typeface="Calibri"/>
              </a:rPr>
              <a:t>Maintien de la prairie naturelle sur l’ensemble du site avec renforcement de sa valeur écologique au niveau de la moitié du tènement (passer d’un niveau de conservation moyen à un bon niveau de conservation)</a:t>
            </a:r>
            <a:endParaRPr lang="fr-FR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76;p23"/>
          <p:cNvSpPr/>
          <p:nvPr/>
        </p:nvSpPr>
        <p:spPr>
          <a:xfrm rot="5400000">
            <a:off x="247680" y="5621400"/>
            <a:ext cx="1028160" cy="890640"/>
          </a:xfrm>
          <a:prstGeom prst="hexagon">
            <a:avLst>
              <a:gd name="adj" fmla="val 25000"/>
              <a:gd name="vf" fmla="val 115470"/>
            </a:avLst>
          </a:prstGeom>
          <a:noFill/>
          <a:ln w="28575">
            <a:solidFill>
              <a:srgbClr val="FFB30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67" name="Google Shape;177;p23"/>
          <p:cNvSpPr/>
          <p:nvPr/>
        </p:nvSpPr>
        <p:spPr>
          <a:xfrm rot="5400000">
            <a:off x="1023840" y="6146280"/>
            <a:ext cx="465480" cy="4032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E993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68" name="Google Shape;178;p23"/>
          <p:cNvSpPr/>
          <p:nvPr/>
        </p:nvSpPr>
        <p:spPr>
          <a:xfrm rot="5400000">
            <a:off x="1068480" y="5324040"/>
            <a:ext cx="318960" cy="27612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B301"/>
          </a:solidFill>
          <a:ln w="28575">
            <a:solidFill>
              <a:srgbClr val="FFB30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69" name="Titre 9"/>
          <p:cNvSpPr/>
          <p:nvPr/>
        </p:nvSpPr>
        <p:spPr>
          <a:xfrm>
            <a:off x="135720" y="24840"/>
            <a:ext cx="11555280" cy="57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b">
            <a:noAutofit/>
          </a:bodyPr>
          <a:lstStyle/>
          <a:p>
            <a:pPr marL="9360" indent="-9360" defTabSz="914400">
              <a:lnSpc>
                <a:spcPct val="90000"/>
              </a:lnSpc>
              <a:tabLst>
                <a:tab pos="0" algn="l"/>
              </a:tabLst>
            </a:pPr>
            <a:r>
              <a:rPr lang="fr-FR" sz="2500" b="1" i="1" strike="noStrike" spc="-1">
                <a:solidFill>
                  <a:srgbClr val="2C5762"/>
                </a:solidFill>
                <a:latin typeface="IBM Plex Sans"/>
              </a:rPr>
              <a:t>EVOLUTION DU PLUi</a:t>
            </a:r>
            <a:endParaRPr lang="fr-FR" sz="2500" b="0" strike="noStrike" spc="-1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170" name="Tableau 1"/>
          <p:cNvGraphicFramePr/>
          <p:nvPr/>
        </p:nvGraphicFramePr>
        <p:xfrm>
          <a:off x="450000" y="1414800"/>
          <a:ext cx="7045920" cy="4568193"/>
        </p:xfrm>
        <a:graphic>
          <a:graphicData uri="http://schemas.openxmlformats.org/drawingml/2006/table">
            <a:tbl>
              <a:tblPr/>
              <a:tblGrid>
                <a:gridCol w="1515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299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6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Critères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6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Détail des critères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Destination et classement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Classement en zone NLah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Surface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0,5 hectares environ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Insertion dans l’environnement et compatibilité caractère naturel, agricole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-Site imperméabilisé.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-Vitrine paysagère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-Protéger les abords du canal (végétation rivulaire)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-Pas d’enjeu de milieu naturel identifié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44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Equipements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Site accessible / assainissement collectif / ligne électrique basse tension / Eau PVC160 vigilance la conduite traverse le terrain – localisation précise à déterminer / équipement privé à prévoir (poteau incendie à plus de 200m et non conforme au 60m3/h)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44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Caractère exceptionnel du STECAL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Projet de reconversion d’une friche déjà artificialisée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Site stratégique pour le développement touristique (canal)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71" name="ZoneTexte 3"/>
          <p:cNvSpPr/>
          <p:nvPr/>
        </p:nvSpPr>
        <p:spPr>
          <a:xfrm>
            <a:off x="376920" y="612000"/>
            <a:ext cx="6923160" cy="4186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20000"/>
              </a:lnSpc>
              <a:spcBef>
                <a:spcPts val="1001"/>
              </a:spcBef>
            </a:pPr>
            <a:r>
              <a:rPr lang="fr-FR" sz="1800" b="0" strike="noStrike" spc="-1">
                <a:solidFill>
                  <a:schemeClr val="accent3">
                    <a:lumMod val="75000"/>
                  </a:schemeClr>
                </a:solidFill>
                <a:latin typeface="Roboto light"/>
                <a:ea typeface="Roboto light"/>
              </a:rPr>
              <a:t>Transformation du bâtiment La Fiesta en hébergements, Montchanin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2" name="Image 6"/>
          <p:cNvPicPr/>
          <p:nvPr/>
        </p:nvPicPr>
        <p:blipFill>
          <a:blip r:embed="rId3"/>
          <a:srcRect l="51" t="19660" r="20155" b="12970"/>
          <a:stretch/>
        </p:blipFill>
        <p:spPr>
          <a:xfrm>
            <a:off x="7753320" y="0"/>
            <a:ext cx="4438440" cy="2836800"/>
          </a:xfrm>
          <a:prstGeom prst="rect">
            <a:avLst/>
          </a:prstGeom>
          <a:ln w="0">
            <a:noFill/>
          </a:ln>
        </p:spPr>
      </p:pic>
      <p:pic>
        <p:nvPicPr>
          <p:cNvPr id="173" name="Image 9"/>
          <p:cNvPicPr/>
          <p:nvPr/>
        </p:nvPicPr>
        <p:blipFill>
          <a:blip r:embed="rId4"/>
          <a:srcRect l="596" t="2067" b="5953"/>
          <a:stretch/>
        </p:blipFill>
        <p:spPr>
          <a:xfrm>
            <a:off x="7753320" y="1985760"/>
            <a:ext cx="4438440" cy="3445920"/>
          </a:xfrm>
          <a:prstGeom prst="rect">
            <a:avLst/>
          </a:prstGeom>
          <a:ln w="0">
            <a:noFill/>
          </a:ln>
        </p:spPr>
      </p:pic>
      <p:pic>
        <p:nvPicPr>
          <p:cNvPr id="174" name="Image 10"/>
          <p:cNvPicPr/>
          <p:nvPr/>
        </p:nvPicPr>
        <p:blipFill>
          <a:blip r:embed="rId5"/>
          <a:srcRect t="52455"/>
          <a:stretch/>
        </p:blipFill>
        <p:spPr>
          <a:xfrm>
            <a:off x="7750440" y="5029200"/>
            <a:ext cx="4440960" cy="1826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6;p23"/>
          <p:cNvSpPr/>
          <p:nvPr/>
        </p:nvSpPr>
        <p:spPr>
          <a:xfrm rot="5400000">
            <a:off x="247680" y="5621400"/>
            <a:ext cx="1028160" cy="890640"/>
          </a:xfrm>
          <a:prstGeom prst="hexagon">
            <a:avLst>
              <a:gd name="adj" fmla="val 25000"/>
              <a:gd name="vf" fmla="val 115470"/>
            </a:avLst>
          </a:prstGeom>
          <a:noFill/>
          <a:ln w="28575">
            <a:solidFill>
              <a:srgbClr val="FFB30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76" name="Google Shape;177;p23"/>
          <p:cNvSpPr/>
          <p:nvPr/>
        </p:nvSpPr>
        <p:spPr>
          <a:xfrm rot="5400000">
            <a:off x="1023840" y="6146280"/>
            <a:ext cx="465480" cy="4032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E993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77" name="Google Shape;178;p23"/>
          <p:cNvSpPr/>
          <p:nvPr/>
        </p:nvSpPr>
        <p:spPr>
          <a:xfrm rot="5400000">
            <a:off x="1068480" y="5324040"/>
            <a:ext cx="318960" cy="27612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B301"/>
          </a:solidFill>
          <a:ln w="28575">
            <a:solidFill>
              <a:srgbClr val="FFB30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78" name="Espace réservé du contenu 1"/>
          <p:cNvSpPr/>
          <p:nvPr/>
        </p:nvSpPr>
        <p:spPr>
          <a:xfrm>
            <a:off x="427320" y="2388600"/>
            <a:ext cx="11314440" cy="4350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fr-FR" sz="24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fr-FR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9" name="Titre 9"/>
          <p:cNvSpPr/>
          <p:nvPr/>
        </p:nvSpPr>
        <p:spPr>
          <a:xfrm>
            <a:off x="135720" y="24840"/>
            <a:ext cx="11555280" cy="57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b">
            <a:noAutofit/>
          </a:bodyPr>
          <a:lstStyle/>
          <a:p>
            <a:pPr marL="9360" indent="-9360" defTabSz="914400">
              <a:lnSpc>
                <a:spcPct val="90000"/>
              </a:lnSpc>
              <a:tabLst>
                <a:tab pos="0" algn="l"/>
              </a:tabLst>
            </a:pPr>
            <a:r>
              <a:rPr lang="fr-FR" sz="2500" b="1" i="1" strike="noStrike" spc="-1">
                <a:solidFill>
                  <a:srgbClr val="2C5762"/>
                </a:solidFill>
                <a:latin typeface="IBM Plex Sans"/>
              </a:rPr>
              <a:t>EVOLUTION DU PLUi</a:t>
            </a:r>
            <a:endParaRPr lang="fr-FR" sz="2500" b="0" strike="noStrike" spc="-1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180" name="Tableau 1"/>
          <p:cNvGraphicFramePr/>
          <p:nvPr/>
        </p:nvGraphicFramePr>
        <p:xfrm>
          <a:off x="142920" y="1106280"/>
          <a:ext cx="4733640" cy="5592321"/>
        </p:xfrm>
        <a:graphic>
          <a:graphicData uri="http://schemas.openxmlformats.org/drawingml/2006/table">
            <a:tbl>
              <a:tblPr/>
              <a:tblGrid>
                <a:gridCol w="1421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23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3440"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6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Critères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6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Détail des critères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Destination et classement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Classement en zone NLah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Surface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0,8 hectares environ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Insertion dans l’environnement et compatibilité caractère naturel, agricole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-Site imperméabilisé.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-Vitrine paysagère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-Pas d’enjeu de milieu naturel identifié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44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Equipements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Site accessible (attention : barrière) / assainissement collectif / ligne électrique basse tension? / Eau FG100 / poteau incendie privé : débit inconnu devra être vérifié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44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Caractère exceptionnel du STECAL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Projet de reconversion d’un espace artificialisé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Activité nautique en adéquation avec le site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Site stratégique pour le développement touristique du canal du centre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Projet en lien avec le plan canal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81" name="ZoneTexte 3"/>
          <p:cNvSpPr/>
          <p:nvPr/>
        </p:nvSpPr>
        <p:spPr>
          <a:xfrm>
            <a:off x="427320" y="603360"/>
            <a:ext cx="6331680" cy="4186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 defTabSz="457200">
              <a:lnSpc>
                <a:spcPct val="120000"/>
              </a:lnSpc>
              <a:spcBef>
                <a:spcPts val="1001"/>
              </a:spcBef>
            </a:pPr>
            <a:r>
              <a:rPr lang="fr-FR" sz="1800" b="0" strike="noStrike" spc="-1">
                <a:solidFill>
                  <a:schemeClr val="accent3">
                    <a:lumMod val="75000"/>
                  </a:schemeClr>
                </a:solidFill>
                <a:latin typeface="Roboto light"/>
                <a:ea typeface="Roboto light"/>
              </a:rPr>
              <a:t>Accueil d’activités halte nautique, Montchanin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2" name="Image 7"/>
          <p:cNvPicPr/>
          <p:nvPr/>
        </p:nvPicPr>
        <p:blipFill>
          <a:blip r:embed="rId3"/>
          <a:srcRect l="10744" t="16339" r="10702"/>
          <a:stretch/>
        </p:blipFill>
        <p:spPr>
          <a:xfrm>
            <a:off x="8890560" y="0"/>
            <a:ext cx="3300840" cy="3515760"/>
          </a:xfrm>
          <a:prstGeom prst="rect">
            <a:avLst/>
          </a:prstGeom>
          <a:ln w="0">
            <a:noFill/>
          </a:ln>
        </p:spPr>
      </p:pic>
      <p:pic>
        <p:nvPicPr>
          <p:cNvPr id="183" name="Image 10"/>
          <p:cNvPicPr/>
          <p:nvPr/>
        </p:nvPicPr>
        <p:blipFill>
          <a:blip r:embed="rId4"/>
          <a:srcRect l="6706" r="14739" b="8475"/>
          <a:stretch/>
        </p:blipFill>
        <p:spPr>
          <a:xfrm>
            <a:off x="8890560" y="3518280"/>
            <a:ext cx="3299040" cy="3339360"/>
          </a:xfrm>
          <a:prstGeom prst="rect">
            <a:avLst/>
          </a:prstGeom>
          <a:ln w="0">
            <a:noFill/>
          </a:ln>
        </p:spPr>
      </p:pic>
      <p:pic>
        <p:nvPicPr>
          <p:cNvPr id="184" name="Image 11"/>
          <p:cNvPicPr/>
          <p:nvPr/>
        </p:nvPicPr>
        <p:blipFill>
          <a:blip r:embed="rId5"/>
          <a:srcRect t="40886" r="58162"/>
          <a:stretch/>
        </p:blipFill>
        <p:spPr>
          <a:xfrm>
            <a:off x="4960080" y="977760"/>
            <a:ext cx="3928320" cy="5879880"/>
          </a:xfrm>
          <a:prstGeom prst="rect">
            <a:avLst/>
          </a:prstGeom>
          <a:ln w="0">
            <a:noFill/>
          </a:ln>
        </p:spPr>
      </p:pic>
      <p:sp>
        <p:nvSpPr>
          <p:cNvPr id="185" name="ZoneTexte 2"/>
          <p:cNvSpPr/>
          <p:nvPr/>
        </p:nvSpPr>
        <p:spPr>
          <a:xfrm>
            <a:off x="8141040" y="3059640"/>
            <a:ext cx="29700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fr-FR" sz="1800" b="1" strike="noStrike" spc="-1">
                <a:solidFill>
                  <a:schemeClr val="lt1"/>
                </a:solidFill>
                <a:latin typeface="Calibri"/>
              </a:rPr>
              <a:t>3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6" name="ZoneTexte 5"/>
          <p:cNvSpPr/>
          <p:nvPr/>
        </p:nvSpPr>
        <p:spPr>
          <a:xfrm>
            <a:off x="7450560" y="2460600"/>
            <a:ext cx="29700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fr-FR" sz="1800" b="1" strike="noStrike" spc="-1">
                <a:solidFill>
                  <a:schemeClr val="lt1"/>
                </a:solidFill>
                <a:latin typeface="Calibri"/>
              </a:rPr>
              <a:t>1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7" name="ZoneTexte 6"/>
          <p:cNvSpPr/>
          <p:nvPr/>
        </p:nvSpPr>
        <p:spPr>
          <a:xfrm>
            <a:off x="6773760" y="3333600"/>
            <a:ext cx="29700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fr-FR" sz="1800" b="1" strike="noStrike" spc="-1">
                <a:solidFill>
                  <a:schemeClr val="lt1"/>
                </a:solidFill>
                <a:latin typeface="Calibri"/>
              </a:rPr>
              <a:t>2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76;p23"/>
          <p:cNvSpPr/>
          <p:nvPr/>
        </p:nvSpPr>
        <p:spPr>
          <a:xfrm rot="5400000">
            <a:off x="247680" y="5621400"/>
            <a:ext cx="1028160" cy="890640"/>
          </a:xfrm>
          <a:prstGeom prst="hexagon">
            <a:avLst>
              <a:gd name="adj" fmla="val 25000"/>
              <a:gd name="vf" fmla="val 115470"/>
            </a:avLst>
          </a:prstGeom>
          <a:noFill/>
          <a:ln w="28575">
            <a:solidFill>
              <a:srgbClr val="FFB30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89" name="Google Shape;177;p23"/>
          <p:cNvSpPr/>
          <p:nvPr/>
        </p:nvSpPr>
        <p:spPr>
          <a:xfrm rot="5400000">
            <a:off x="1023840" y="6146280"/>
            <a:ext cx="465480" cy="4032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E993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90" name="Google Shape;178;p23"/>
          <p:cNvSpPr/>
          <p:nvPr/>
        </p:nvSpPr>
        <p:spPr>
          <a:xfrm rot="5400000">
            <a:off x="1068480" y="5324040"/>
            <a:ext cx="318960" cy="27612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B301"/>
          </a:solidFill>
          <a:ln w="28575">
            <a:solidFill>
              <a:srgbClr val="FFB30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91" name="Espace réservé du contenu 1"/>
          <p:cNvSpPr/>
          <p:nvPr/>
        </p:nvSpPr>
        <p:spPr>
          <a:xfrm>
            <a:off x="427320" y="2388600"/>
            <a:ext cx="11314440" cy="4350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fr-FR" sz="24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fr-FR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2" name="Titre 9"/>
          <p:cNvSpPr/>
          <p:nvPr/>
        </p:nvSpPr>
        <p:spPr>
          <a:xfrm>
            <a:off x="135720" y="24840"/>
            <a:ext cx="11555280" cy="57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b">
            <a:noAutofit/>
          </a:bodyPr>
          <a:lstStyle/>
          <a:p>
            <a:pPr marL="9360" indent="-9360" defTabSz="914400">
              <a:lnSpc>
                <a:spcPct val="90000"/>
              </a:lnSpc>
              <a:tabLst>
                <a:tab pos="0" algn="l"/>
              </a:tabLst>
            </a:pPr>
            <a:r>
              <a:rPr lang="fr-FR" sz="2500" b="1" i="1" strike="noStrike" spc="-1">
                <a:solidFill>
                  <a:srgbClr val="2C5762"/>
                </a:solidFill>
                <a:latin typeface="IBM Plex Sans"/>
              </a:rPr>
              <a:t>EVOLUTION DU PLUi</a:t>
            </a:r>
            <a:endParaRPr lang="fr-FR" sz="2500" b="0" strike="noStrike" spc="-1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193" name="Tableau 1"/>
          <p:cNvGraphicFramePr/>
          <p:nvPr/>
        </p:nvGraphicFramePr>
        <p:xfrm>
          <a:off x="464040" y="1148400"/>
          <a:ext cx="7089120" cy="4568193"/>
        </p:xfrm>
        <a:graphic>
          <a:graphicData uri="http://schemas.openxmlformats.org/drawingml/2006/table">
            <a:tbl>
              <a:tblPr/>
              <a:tblGrid>
                <a:gridCol w="1464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25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3440"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6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Critères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6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Détail des critères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Destination et classement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tabLst>
                          <a:tab pos="0" algn="l"/>
                        </a:tabLst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Classement en zone Alhr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Surface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0,4 hectares environ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Insertion dans l’environnement et compatibilité caractère naturel, agricole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Site imperméabilisé.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Activité agricole disparue : entreprise de BTP et hangar désaffecté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Vigilance : localisation dans un périmètre de 100 m d’un bâtiment agricole voisin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Expertise terrain site en raison des enjeux faune potentiels : des préconisations à prendre en compte dans le cadre du projet. Pas de remise en cause du STECAL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44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Equipements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Site accessible / assainissement non collectif / ligne électrique basse tension / Eau PVC50 et 110 / vérifier conformité de l’équipement présent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44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Caractère exceptionnel du STECAL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Projet de reconversion d’un bâti existant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Projet très avancé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94" name="ZoneTexte 2"/>
          <p:cNvSpPr/>
          <p:nvPr/>
        </p:nvSpPr>
        <p:spPr>
          <a:xfrm>
            <a:off x="376920" y="612720"/>
            <a:ext cx="7574760" cy="4186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 defTabSz="457200">
              <a:lnSpc>
                <a:spcPct val="120000"/>
              </a:lnSpc>
              <a:spcBef>
                <a:spcPts val="1001"/>
              </a:spcBef>
            </a:pPr>
            <a:r>
              <a:rPr lang="fr-FR" sz="1800" b="0" strike="noStrike" spc="-1">
                <a:solidFill>
                  <a:schemeClr val="accent3">
                    <a:lumMod val="75000"/>
                  </a:schemeClr>
                </a:solidFill>
                <a:latin typeface="Roboto light"/>
                <a:ea typeface="Roboto light"/>
              </a:rPr>
              <a:t>Salle de réception, Perrecy-les-Forges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95" name="Image 9"/>
          <p:cNvPicPr/>
          <p:nvPr/>
        </p:nvPicPr>
        <p:blipFill>
          <a:blip r:embed="rId3"/>
          <a:srcRect t="23342"/>
          <a:stretch/>
        </p:blipFill>
        <p:spPr>
          <a:xfrm>
            <a:off x="7750440" y="0"/>
            <a:ext cx="4440960" cy="2458440"/>
          </a:xfrm>
          <a:prstGeom prst="rect">
            <a:avLst/>
          </a:prstGeom>
          <a:ln w="0">
            <a:noFill/>
          </a:ln>
        </p:spPr>
      </p:pic>
      <p:pic>
        <p:nvPicPr>
          <p:cNvPr id="196" name="Image 14"/>
          <p:cNvPicPr/>
          <p:nvPr/>
        </p:nvPicPr>
        <p:blipFill>
          <a:blip r:embed="rId4"/>
          <a:srcRect b="9319"/>
          <a:stretch/>
        </p:blipFill>
        <p:spPr>
          <a:xfrm>
            <a:off x="7750440" y="4144680"/>
            <a:ext cx="4440960" cy="2815560"/>
          </a:xfrm>
          <a:prstGeom prst="rect">
            <a:avLst/>
          </a:prstGeom>
          <a:ln w="0">
            <a:noFill/>
          </a:ln>
        </p:spPr>
      </p:pic>
      <p:pic>
        <p:nvPicPr>
          <p:cNvPr id="197" name="Image 3"/>
          <p:cNvPicPr/>
          <p:nvPr/>
        </p:nvPicPr>
        <p:blipFill>
          <a:blip r:embed="rId5"/>
          <a:srcRect b="5980"/>
          <a:stretch/>
        </p:blipFill>
        <p:spPr>
          <a:xfrm>
            <a:off x="9082080" y="2458800"/>
            <a:ext cx="3109320" cy="16855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76;p23"/>
          <p:cNvSpPr/>
          <p:nvPr/>
        </p:nvSpPr>
        <p:spPr>
          <a:xfrm rot="5400000">
            <a:off x="247680" y="5621400"/>
            <a:ext cx="1028160" cy="890640"/>
          </a:xfrm>
          <a:prstGeom prst="hexagon">
            <a:avLst>
              <a:gd name="adj" fmla="val 25000"/>
              <a:gd name="vf" fmla="val 115470"/>
            </a:avLst>
          </a:prstGeom>
          <a:noFill/>
          <a:ln w="28575">
            <a:solidFill>
              <a:srgbClr val="FFB30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99" name="Google Shape;177;p23"/>
          <p:cNvSpPr/>
          <p:nvPr/>
        </p:nvSpPr>
        <p:spPr>
          <a:xfrm rot="5400000">
            <a:off x="1023840" y="6146280"/>
            <a:ext cx="465480" cy="4032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E993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00" name="Google Shape;178;p23"/>
          <p:cNvSpPr/>
          <p:nvPr/>
        </p:nvSpPr>
        <p:spPr>
          <a:xfrm rot="5400000">
            <a:off x="1068480" y="5324040"/>
            <a:ext cx="318960" cy="27612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B301"/>
          </a:solidFill>
          <a:ln w="28575">
            <a:solidFill>
              <a:srgbClr val="FFB30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01" name="Espace réservé du contenu 1"/>
          <p:cNvSpPr/>
          <p:nvPr/>
        </p:nvSpPr>
        <p:spPr>
          <a:xfrm>
            <a:off x="427320" y="2388600"/>
            <a:ext cx="11314440" cy="4350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fr-FR" sz="24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fr-FR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2" name="Titre 9"/>
          <p:cNvSpPr/>
          <p:nvPr/>
        </p:nvSpPr>
        <p:spPr>
          <a:xfrm>
            <a:off x="135720" y="24840"/>
            <a:ext cx="11555280" cy="57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b">
            <a:noAutofit/>
          </a:bodyPr>
          <a:lstStyle/>
          <a:p>
            <a:pPr marL="9360" indent="-9360" defTabSz="914400">
              <a:lnSpc>
                <a:spcPct val="90000"/>
              </a:lnSpc>
              <a:tabLst>
                <a:tab pos="0" algn="l"/>
              </a:tabLst>
            </a:pPr>
            <a:r>
              <a:rPr lang="fr-FR" sz="2500" b="1" i="1" strike="noStrike" spc="-1">
                <a:solidFill>
                  <a:srgbClr val="2C5762"/>
                </a:solidFill>
                <a:latin typeface="IBM Plex Sans"/>
              </a:rPr>
              <a:t>EVOLUTION DU PLUi</a:t>
            </a:r>
            <a:endParaRPr lang="fr-FR" sz="2500" b="0" strike="noStrike" spc="-1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203" name="Tableau 1"/>
          <p:cNvGraphicFramePr/>
          <p:nvPr/>
        </p:nvGraphicFramePr>
        <p:xfrm>
          <a:off x="316080" y="1106280"/>
          <a:ext cx="4512600" cy="5592321"/>
        </p:xfrm>
        <a:graphic>
          <a:graphicData uri="http://schemas.openxmlformats.org/drawingml/2006/table">
            <a:tbl>
              <a:tblPr/>
              <a:tblGrid>
                <a:gridCol w="1355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57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3440"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6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Critères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6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Détail des critères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Destination et classement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tabLst>
                          <a:tab pos="0" algn="l"/>
                        </a:tabLst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Classement en zone Alhr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Surface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0,6 hectares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Insertion dans l’environnement et compatibilité caractère naturel, agricole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-Site imperméabilisé, préservation des prairies pour les chevaux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-Activité agricole disparue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just" defTabSz="914400">
                        <a:lnSpc>
                          <a:spcPct val="120000"/>
                        </a:lnSpc>
                        <a:tabLst>
                          <a:tab pos="0" algn="l"/>
                        </a:tabLst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-Compatibilité avec l’environnement agricole : activités éducatives comportant ménage équestre, écurie, club house, accueil public, pas de construction nouvelle, stationnement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44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Equipements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Site accessible / assainissement non collectif / ligne électrique basse tension / A priori oui (CUCM a pas compétence) / à vérifier : poteau incendie à 200m mais faible débit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44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Caractère exceptionnel du STECAL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Projet de reconversion d’un bâti existant compatible avec site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Projet avancé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04" name="ZoneTexte 2"/>
          <p:cNvSpPr/>
          <p:nvPr/>
        </p:nvSpPr>
        <p:spPr>
          <a:xfrm>
            <a:off x="376920" y="612720"/>
            <a:ext cx="7574760" cy="4186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 defTabSz="457200">
              <a:lnSpc>
                <a:spcPct val="120000"/>
              </a:lnSpc>
              <a:spcBef>
                <a:spcPts val="1001"/>
              </a:spcBef>
            </a:pPr>
            <a:r>
              <a:rPr lang="fr-FR" sz="1800" b="0" strike="noStrike" spc="-1">
                <a:solidFill>
                  <a:schemeClr val="accent3">
                    <a:lumMod val="75000"/>
                  </a:schemeClr>
                </a:solidFill>
                <a:latin typeface="Roboto light"/>
                <a:ea typeface="Roboto light"/>
              </a:rPr>
              <a:t>Activité équestre (activité éducative), Saint-Romain-sous-Gourdon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5" name="Image 5"/>
          <p:cNvPicPr/>
          <p:nvPr/>
        </p:nvPicPr>
        <p:blipFill>
          <a:blip r:embed="rId3"/>
          <a:srcRect t="10429"/>
          <a:stretch/>
        </p:blipFill>
        <p:spPr>
          <a:xfrm>
            <a:off x="7952040" y="0"/>
            <a:ext cx="4239720" cy="3233160"/>
          </a:xfrm>
          <a:prstGeom prst="rect">
            <a:avLst/>
          </a:prstGeom>
          <a:ln w="0">
            <a:noFill/>
          </a:ln>
        </p:spPr>
      </p:pic>
      <p:pic>
        <p:nvPicPr>
          <p:cNvPr id="206" name="Image 8"/>
          <p:cNvPicPr/>
          <p:nvPr/>
        </p:nvPicPr>
        <p:blipFill>
          <a:blip r:embed="rId4"/>
          <a:srcRect t="5172" r="4414"/>
          <a:stretch/>
        </p:blipFill>
        <p:spPr>
          <a:xfrm>
            <a:off x="7952040" y="3233520"/>
            <a:ext cx="4239720" cy="3624120"/>
          </a:xfrm>
          <a:prstGeom prst="rect">
            <a:avLst/>
          </a:prstGeom>
          <a:ln w="0">
            <a:noFill/>
          </a:ln>
        </p:spPr>
      </p:pic>
      <p:pic>
        <p:nvPicPr>
          <p:cNvPr id="207" name="Image 10"/>
          <p:cNvPicPr/>
          <p:nvPr/>
        </p:nvPicPr>
        <p:blipFill>
          <a:blip r:embed="rId5"/>
          <a:srcRect t="48287" r="45861"/>
          <a:stretch/>
        </p:blipFill>
        <p:spPr>
          <a:xfrm>
            <a:off x="4940640" y="1106280"/>
            <a:ext cx="3010680" cy="2566080"/>
          </a:xfrm>
          <a:prstGeom prst="rect">
            <a:avLst/>
          </a:prstGeom>
          <a:ln w="0">
            <a:noFill/>
          </a:ln>
        </p:spPr>
      </p:pic>
      <p:pic>
        <p:nvPicPr>
          <p:cNvPr id="208" name="Image 11"/>
          <p:cNvPicPr/>
          <p:nvPr/>
        </p:nvPicPr>
        <p:blipFill>
          <a:blip r:embed="rId5"/>
          <a:srcRect l="54687" t="48287"/>
          <a:stretch/>
        </p:blipFill>
        <p:spPr>
          <a:xfrm>
            <a:off x="4951440" y="3673080"/>
            <a:ext cx="3005280" cy="30603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176;p23"/>
          <p:cNvSpPr/>
          <p:nvPr/>
        </p:nvSpPr>
        <p:spPr>
          <a:xfrm rot="5400000">
            <a:off x="247680" y="5621400"/>
            <a:ext cx="1028160" cy="890640"/>
          </a:xfrm>
          <a:prstGeom prst="hexagon">
            <a:avLst>
              <a:gd name="adj" fmla="val 25000"/>
              <a:gd name="vf" fmla="val 115470"/>
            </a:avLst>
          </a:prstGeom>
          <a:noFill/>
          <a:ln w="28575">
            <a:solidFill>
              <a:srgbClr val="FFB30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10" name="Google Shape;177;p23"/>
          <p:cNvSpPr/>
          <p:nvPr/>
        </p:nvSpPr>
        <p:spPr>
          <a:xfrm rot="5400000">
            <a:off x="1023840" y="6146280"/>
            <a:ext cx="465480" cy="4032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E993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11" name="Google Shape;178;p23"/>
          <p:cNvSpPr/>
          <p:nvPr/>
        </p:nvSpPr>
        <p:spPr>
          <a:xfrm rot="5400000">
            <a:off x="1068480" y="5324040"/>
            <a:ext cx="318960" cy="27612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B301"/>
          </a:solidFill>
          <a:ln w="28575">
            <a:solidFill>
              <a:srgbClr val="FFB30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12" name="Titre 9"/>
          <p:cNvSpPr/>
          <p:nvPr/>
        </p:nvSpPr>
        <p:spPr>
          <a:xfrm>
            <a:off x="135720" y="24840"/>
            <a:ext cx="11555280" cy="57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b">
            <a:noAutofit/>
          </a:bodyPr>
          <a:lstStyle/>
          <a:p>
            <a:pPr marL="9360" indent="-9360" defTabSz="914400">
              <a:lnSpc>
                <a:spcPct val="90000"/>
              </a:lnSpc>
              <a:tabLst>
                <a:tab pos="0" algn="l"/>
              </a:tabLst>
            </a:pPr>
            <a:r>
              <a:rPr lang="fr-FR" sz="2500" b="1" i="1" strike="noStrike" spc="-1">
                <a:solidFill>
                  <a:srgbClr val="2C5762"/>
                </a:solidFill>
                <a:latin typeface="IBM Plex Sans"/>
              </a:rPr>
              <a:t>EVOLUTION DU PLUi</a:t>
            </a:r>
            <a:endParaRPr lang="fr-FR" sz="2500" b="0" strike="noStrike" spc="-1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213" name="Tableau 1"/>
          <p:cNvGraphicFramePr/>
          <p:nvPr/>
        </p:nvGraphicFramePr>
        <p:xfrm>
          <a:off x="443160" y="1106280"/>
          <a:ext cx="7976880" cy="4056129"/>
        </p:xfrm>
        <a:graphic>
          <a:graphicData uri="http://schemas.openxmlformats.org/drawingml/2006/table">
            <a:tbl>
              <a:tblPr/>
              <a:tblGrid>
                <a:gridCol w="1396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80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3440"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6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Critères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6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Détail des critères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Destination et classement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tabLst>
                          <a:tab pos="0" algn="l"/>
                        </a:tabLst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Classement en zone NLhc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Surface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0,4 hectares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Insertion dans l’environnement et compatibilité caractère naturel, agricole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Bien qu’en périmètre monument historique, il s’agit d’une évolution très limitée d’un équipement existant, en proximité immédiate d’un site urbain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44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Equipements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Site accessible / assainissement collectif / ligne électrique basse tension / Eau FG100 / Poteau incendie conforme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Caractère exceptionnel du STECAL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Projet d’évolution d’un équipement existant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Projet très avancé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14" name="ZoneTexte 2"/>
          <p:cNvSpPr/>
          <p:nvPr/>
        </p:nvSpPr>
        <p:spPr>
          <a:xfrm>
            <a:off x="376920" y="612720"/>
            <a:ext cx="7574760" cy="4186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 defTabSz="457200">
              <a:lnSpc>
                <a:spcPct val="120000"/>
              </a:lnSpc>
              <a:spcBef>
                <a:spcPts val="1001"/>
              </a:spcBef>
            </a:pPr>
            <a:r>
              <a:rPr lang="fr-FR" sz="1800" b="0" strike="noStrike" spc="-1">
                <a:solidFill>
                  <a:schemeClr val="accent3">
                    <a:lumMod val="75000"/>
                  </a:schemeClr>
                </a:solidFill>
                <a:latin typeface="Roboto light"/>
                <a:ea typeface="Roboto light"/>
              </a:rPr>
              <a:t>Aire de camping car, Montceau-les-Mines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15" name="Image 7"/>
          <p:cNvPicPr/>
          <p:nvPr/>
        </p:nvPicPr>
        <p:blipFill>
          <a:blip r:embed="rId3"/>
          <a:srcRect r="10728"/>
          <a:stretch/>
        </p:blipFill>
        <p:spPr>
          <a:xfrm>
            <a:off x="8726400" y="2984040"/>
            <a:ext cx="3465360" cy="3873600"/>
          </a:xfrm>
          <a:prstGeom prst="rect">
            <a:avLst/>
          </a:prstGeom>
          <a:ln w="0">
            <a:noFill/>
          </a:ln>
        </p:spPr>
      </p:pic>
      <p:pic>
        <p:nvPicPr>
          <p:cNvPr id="216" name="Image 9"/>
          <p:cNvPicPr/>
          <p:nvPr/>
        </p:nvPicPr>
        <p:blipFill>
          <a:blip r:embed="rId4"/>
          <a:srcRect l="21305" t="5258" r="22762" b="24264"/>
          <a:stretch/>
        </p:blipFill>
        <p:spPr>
          <a:xfrm>
            <a:off x="5542560" y="4058280"/>
            <a:ext cx="3183480" cy="2799360"/>
          </a:xfrm>
          <a:prstGeom prst="rect">
            <a:avLst/>
          </a:prstGeom>
          <a:ln w="0">
            <a:noFill/>
          </a:ln>
        </p:spPr>
      </p:pic>
      <p:pic>
        <p:nvPicPr>
          <p:cNvPr id="217" name="Image 3"/>
          <p:cNvPicPr/>
          <p:nvPr/>
        </p:nvPicPr>
        <p:blipFill>
          <a:blip r:embed="rId5"/>
          <a:srcRect l="11503"/>
          <a:stretch/>
        </p:blipFill>
        <p:spPr>
          <a:xfrm>
            <a:off x="8726400" y="0"/>
            <a:ext cx="3465360" cy="31914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176;p23"/>
          <p:cNvSpPr/>
          <p:nvPr/>
        </p:nvSpPr>
        <p:spPr>
          <a:xfrm rot="5400000">
            <a:off x="247680" y="5621400"/>
            <a:ext cx="1028160" cy="890640"/>
          </a:xfrm>
          <a:prstGeom prst="hexagon">
            <a:avLst>
              <a:gd name="adj" fmla="val 25000"/>
              <a:gd name="vf" fmla="val 115470"/>
            </a:avLst>
          </a:prstGeom>
          <a:noFill/>
          <a:ln w="28575">
            <a:solidFill>
              <a:srgbClr val="FFB30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19" name="Google Shape;177;p23"/>
          <p:cNvSpPr/>
          <p:nvPr/>
        </p:nvSpPr>
        <p:spPr>
          <a:xfrm rot="5400000">
            <a:off x="1023840" y="6146280"/>
            <a:ext cx="465480" cy="4032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E993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20" name="Google Shape;178;p23"/>
          <p:cNvSpPr/>
          <p:nvPr/>
        </p:nvSpPr>
        <p:spPr>
          <a:xfrm rot="5400000">
            <a:off x="1068480" y="5324040"/>
            <a:ext cx="318960" cy="27612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B301"/>
          </a:solidFill>
          <a:ln w="28575">
            <a:solidFill>
              <a:srgbClr val="FFB30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21" name="Espace réservé du contenu 1"/>
          <p:cNvSpPr/>
          <p:nvPr/>
        </p:nvSpPr>
        <p:spPr>
          <a:xfrm>
            <a:off x="427320" y="2388600"/>
            <a:ext cx="11314440" cy="4350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fr-FR" sz="24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fr-FR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2" name="Titre 9"/>
          <p:cNvSpPr/>
          <p:nvPr/>
        </p:nvSpPr>
        <p:spPr>
          <a:xfrm>
            <a:off x="135720" y="24840"/>
            <a:ext cx="11555280" cy="57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b">
            <a:noAutofit/>
          </a:bodyPr>
          <a:lstStyle/>
          <a:p>
            <a:pPr marL="9360" indent="-9360" defTabSz="914400">
              <a:lnSpc>
                <a:spcPct val="90000"/>
              </a:lnSpc>
              <a:tabLst>
                <a:tab pos="0" algn="l"/>
              </a:tabLst>
            </a:pPr>
            <a:r>
              <a:rPr lang="fr-FR" sz="2500" b="1" i="1" strike="noStrike" spc="-1">
                <a:solidFill>
                  <a:srgbClr val="2C5762"/>
                </a:solidFill>
                <a:latin typeface="IBM Plex Sans"/>
              </a:rPr>
              <a:t>EVOLUTION DU PLUi</a:t>
            </a:r>
            <a:endParaRPr lang="fr-FR" sz="2500" b="0" strike="noStrike" spc="-1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223" name="Tableau 1"/>
          <p:cNvGraphicFramePr/>
          <p:nvPr/>
        </p:nvGraphicFramePr>
        <p:xfrm>
          <a:off x="450000" y="1106280"/>
          <a:ext cx="7998480" cy="4865246"/>
        </p:xfrm>
        <a:graphic>
          <a:graphicData uri="http://schemas.openxmlformats.org/drawingml/2006/table">
            <a:tbl>
              <a:tblPr/>
              <a:tblGrid>
                <a:gridCol w="137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19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3440"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6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Critères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6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Détail des critères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Destination et classement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Classement en zone NLah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Surface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1,6 hectares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Insertion dans l’environnement et compatibilité caractère naturel, agricole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07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-Reconversion d’une partie d’un parc vers des activités touristiques d’hébergement et de restauration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just" defTabSz="914400">
                        <a:lnSpc>
                          <a:spcPct val="107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-Localisation en proximité immédiate de réservoirs de biodiversité du PLUi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just" defTabSz="914400">
                        <a:lnSpc>
                          <a:spcPct val="107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-Projet relativement significatif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just" defTabSz="914400">
                        <a:lnSpc>
                          <a:spcPct val="107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-Aléas liés aux mines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just" defTabSz="914400">
                        <a:lnSpc>
                          <a:spcPct val="107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-Investigation environnementale justifiée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just" defTabSz="914400">
                        <a:lnSpc>
                          <a:spcPct val="107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-</a:t>
                      </a: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Vigilance : le positionnement des constructions hors zone d’aléas impliquera un défrichement de la surface boisée, avec obligation de compensation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44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Equipements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Site accessible / assainissement collectif via refoulement / ligne électrique basse tension proche mais à amener pour les différentes parties du site / PVC200 / 1 poteaux incendie à proximité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44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Caractère exceptionnel du STECAL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Projet établi à l’issue d’une démarche itérative poussée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24" name="ZoneTexte 2"/>
          <p:cNvSpPr/>
          <p:nvPr/>
        </p:nvSpPr>
        <p:spPr>
          <a:xfrm>
            <a:off x="376920" y="612720"/>
            <a:ext cx="7574760" cy="4186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 defTabSz="457200">
              <a:lnSpc>
                <a:spcPct val="120000"/>
              </a:lnSpc>
              <a:spcBef>
                <a:spcPts val="1001"/>
              </a:spcBef>
            </a:pPr>
            <a:r>
              <a:rPr lang="fr-FR" sz="1800" b="0" strike="noStrike" spc="-1">
                <a:solidFill>
                  <a:schemeClr val="accent3">
                    <a:lumMod val="75000"/>
                  </a:schemeClr>
                </a:solidFill>
                <a:latin typeface="Roboto light"/>
                <a:ea typeface="Roboto light"/>
              </a:rPr>
              <a:t>Activités loisirs hébergements, site Découvertes, Sanvignes les Mines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25" name="Image 6"/>
          <p:cNvPicPr/>
          <p:nvPr/>
        </p:nvPicPr>
        <p:blipFill>
          <a:blip r:embed="rId3"/>
          <a:srcRect t="28312"/>
          <a:stretch/>
        </p:blipFill>
        <p:spPr>
          <a:xfrm>
            <a:off x="8802000" y="-5040"/>
            <a:ext cx="3400200" cy="2393640"/>
          </a:xfrm>
          <a:prstGeom prst="rect">
            <a:avLst/>
          </a:prstGeom>
          <a:ln w="0">
            <a:noFill/>
          </a:ln>
        </p:spPr>
      </p:pic>
      <p:pic>
        <p:nvPicPr>
          <p:cNvPr id="226" name="Image 8" descr="Une image contenant texte, carte, capture d’écran&#10;&#10;Le contenu généré par l’IA peut être incorrect."/>
          <p:cNvPicPr/>
          <p:nvPr/>
        </p:nvPicPr>
        <p:blipFill>
          <a:blip r:embed="rId4"/>
          <a:srcRect l="33668" t="10224" r="666" b="21603"/>
          <a:stretch/>
        </p:blipFill>
        <p:spPr>
          <a:xfrm>
            <a:off x="8791560" y="4346280"/>
            <a:ext cx="3421080" cy="2511360"/>
          </a:xfrm>
          <a:prstGeom prst="rect">
            <a:avLst/>
          </a:prstGeom>
          <a:ln w="0">
            <a:noFill/>
          </a:ln>
        </p:spPr>
      </p:pic>
      <p:pic>
        <p:nvPicPr>
          <p:cNvPr id="227" name="Image 10" descr="Une image contenant texte, carte, capture d’écran&#10;&#10;Le contenu généré par l’IA peut être incorrect."/>
          <p:cNvPicPr/>
          <p:nvPr/>
        </p:nvPicPr>
        <p:blipFill>
          <a:blip r:embed="rId4"/>
          <a:srcRect l="164" t="35219" r="83594" b="31002"/>
          <a:stretch/>
        </p:blipFill>
        <p:spPr>
          <a:xfrm>
            <a:off x="7184520" y="4494600"/>
            <a:ext cx="1606320" cy="2363040"/>
          </a:xfrm>
          <a:prstGeom prst="rect">
            <a:avLst/>
          </a:prstGeom>
          <a:ln w="0">
            <a:noFill/>
          </a:ln>
        </p:spPr>
      </p:pic>
      <p:pic>
        <p:nvPicPr>
          <p:cNvPr id="228" name="Image 5"/>
          <p:cNvPicPr/>
          <p:nvPr/>
        </p:nvPicPr>
        <p:blipFill>
          <a:blip r:embed="rId5"/>
          <a:srcRect t="4945" b="17307"/>
          <a:stretch/>
        </p:blipFill>
        <p:spPr>
          <a:xfrm>
            <a:off x="8802000" y="2054520"/>
            <a:ext cx="3421080" cy="22910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PlaceHolder 1"/>
          <p:cNvSpPr>
            <a:spLocks noGrp="1"/>
          </p:cNvSpPr>
          <p:nvPr>
            <p:ph type="title"/>
          </p:nvPr>
        </p:nvSpPr>
        <p:spPr>
          <a:xfrm>
            <a:off x="2760120" y="2727360"/>
            <a:ext cx="7047360" cy="1599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marL="9360" indent="-936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4400" b="0" strike="noStrike" cap="all" spc="-1">
                <a:solidFill>
                  <a:schemeClr val="lt1"/>
                </a:solidFill>
                <a:latin typeface="IBM Plex Sans SemiBold"/>
                <a:ea typeface="IBM Plex Sans SemiBold"/>
              </a:rPr>
              <a:t>13 </a:t>
            </a:r>
            <a:r>
              <a:rPr lang="fr-FR" sz="4400" b="0" strike="noStrike" cap="all" spc="-1" dirty="0">
                <a:solidFill>
                  <a:schemeClr val="lt1"/>
                </a:solidFill>
                <a:latin typeface="IBM Plex Sans SemiBold"/>
                <a:ea typeface="IBM Plex Sans SemiBold"/>
              </a:rPr>
              <a:t>CHANGEMENTS DE DESTINATION</a:t>
            </a:r>
            <a:endParaRPr lang="en-US" sz="4400" b="0" strike="noStrike" spc="-1" dirty="0">
              <a:solidFill>
                <a:schemeClr val="dk1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PlaceHolder 1"/>
          <p:cNvSpPr>
            <a:spLocks noGrp="1"/>
          </p:cNvSpPr>
          <p:nvPr>
            <p:ph type="title"/>
          </p:nvPr>
        </p:nvSpPr>
        <p:spPr>
          <a:xfrm>
            <a:off x="2760120" y="457200"/>
            <a:ext cx="8232840" cy="1599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marL="9360" indent="-936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3600" b="0" strike="noStrike" spc="-1">
                <a:solidFill>
                  <a:srgbClr val="2C5762"/>
                </a:solidFill>
                <a:latin typeface="Vollkorn SemiBold Italic"/>
              </a:rPr>
              <a:t>Rappels sur la notion de pastillage</a:t>
            </a:r>
            <a:endParaRPr lang="en-US" sz="36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31" name="ZoneTexte 2"/>
          <p:cNvSpPr/>
          <p:nvPr/>
        </p:nvSpPr>
        <p:spPr>
          <a:xfrm>
            <a:off x="2273040" y="2965320"/>
            <a:ext cx="9318240" cy="1360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90000"/>
              </a:lnSpc>
              <a:spcAft>
                <a:spcPts val="601"/>
              </a:spcAft>
            </a:pPr>
            <a:endParaRPr lang="fr-FR" sz="16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fr-FR" sz="1600" b="0" strike="noStrike" spc="-1">
                <a:solidFill>
                  <a:schemeClr val="dk1"/>
                </a:solidFill>
                <a:latin typeface="Calibri"/>
                <a:ea typeface="Calibri"/>
              </a:rPr>
              <a:t>Le pastillage permet de réaliser un changement de destination en zone A ou N à titre d’exception.</a:t>
            </a:r>
            <a:endParaRPr lang="fr-FR" sz="16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fr-FR" sz="16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fr-FR" sz="1600" b="0" strike="noStrike" spc="-1">
                <a:solidFill>
                  <a:schemeClr val="dk1"/>
                </a:solidFill>
                <a:latin typeface="Calibri"/>
                <a:ea typeface="Calibri"/>
              </a:rPr>
              <a:t>Il s’agit la plupart du temps de transformer d’anciens bâtiments agricoles en habitations ou hébergements</a:t>
            </a:r>
            <a:endParaRPr lang="fr-FR" sz="1600" b="0" strike="noStrike" spc="-1">
              <a:solidFill>
                <a:srgbClr val="000000"/>
              </a:solidFill>
              <a:latin typeface="Arial"/>
            </a:endParaRPr>
          </a:p>
          <a:p>
            <a:pPr marL="457200" defTabSz="457200">
              <a:lnSpc>
                <a:spcPct val="90000"/>
              </a:lnSpc>
              <a:spcAft>
                <a:spcPts val="601"/>
              </a:spcAft>
            </a:pPr>
            <a:endParaRPr lang="fr-FR" sz="16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2760120" y="457200"/>
            <a:ext cx="8232840" cy="1599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marL="9360" indent="-936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5000" b="0" strike="noStrike" spc="-1">
                <a:solidFill>
                  <a:srgbClr val="2C5762"/>
                </a:solidFill>
                <a:latin typeface="Vollkorn SemiBold Italic"/>
              </a:rPr>
              <a:t>Rappel : Planning de la procédure</a:t>
            </a:r>
            <a:endParaRPr lang="en-US" sz="5000" b="0" strike="noStrike" spc="-1">
              <a:solidFill>
                <a:schemeClr val="dk1"/>
              </a:solidFill>
              <a:latin typeface="Calibri"/>
            </a:endParaRPr>
          </a:p>
        </p:txBody>
      </p:sp>
      <p:graphicFrame>
        <p:nvGraphicFramePr>
          <p:cNvPr id="103" name="Tableau 3"/>
          <p:cNvGraphicFramePr/>
          <p:nvPr/>
        </p:nvGraphicFramePr>
        <p:xfrm>
          <a:off x="2760120" y="2159640"/>
          <a:ext cx="8819640" cy="4476480"/>
        </p:xfrm>
        <a:graphic>
          <a:graphicData uri="http://schemas.openxmlformats.org/drawingml/2006/table">
            <a:tbl>
              <a:tblPr/>
              <a:tblGrid>
                <a:gridCol w="58575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62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endParaRPr lang="fr-FR" sz="1800" b="1" strike="noStrike" spc="-1">
                        <a:solidFill>
                          <a:schemeClr val="lt1"/>
                        </a:solidFill>
                        <a:latin typeface="Calibri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800" b="1" strike="noStrike" spc="-1">
                        <a:solidFill>
                          <a:schemeClr val="lt1"/>
                        </a:solidFill>
                        <a:latin typeface="Calibri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fr-FR" sz="16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Consultation de l’autorité environnementale (mrae)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fr-FR" sz="16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Réponses au 11 septembre 2025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fr-FR" sz="16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Conseil communautaire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fr-FR" sz="12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Délibération portant sur l’avis de la MRAE et l’organisation de l’enquête publique</a:t>
                      </a:r>
                      <a:endParaRPr lang="fr-FR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fr-FR" sz="16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25 septembre 2025	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fr-FR" sz="18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Passage en CDPENAF</a:t>
                      </a:r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fr-FR" sz="12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Commission départementale de préservation des espaces naturels, agricoles et forestiers</a:t>
                      </a:r>
                      <a:endParaRPr lang="fr-FR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fr-FR" sz="16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5 septembre 2025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fr-FR" sz="16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Réunion des Personnes Publique Associées PPA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fr-FR" sz="16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18 septembre 2025 matin 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fr-FR" sz="16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Consultation des PPA	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fr-FR" sz="16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Réponses au 4 octobre 2025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fr-FR" sz="16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Enquête publique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fr-FR" sz="16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Du 6 au 21 octobre 2025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fr-FR" sz="16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Rendu du rapport du commissaire enquêteur 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fr-FR" sz="16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24 novembre 2025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fr-FR" sz="16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COTECH et COPIL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fr-FR" sz="16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Décembre 2025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fr-FR" sz="16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Conseil communautaire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fr-FR" sz="12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Délibération pour approbation de la modification de droit commun</a:t>
                      </a:r>
                      <a:endParaRPr lang="fr-FR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fr-FR" sz="16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Conseil de janvier 2026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fr-FR" sz="18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Opposabilité </a:t>
                      </a:r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fr-FR" sz="18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Mars 2026</a:t>
                      </a:r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176;p23"/>
          <p:cNvSpPr/>
          <p:nvPr/>
        </p:nvSpPr>
        <p:spPr>
          <a:xfrm rot="5400000">
            <a:off x="247680" y="5621400"/>
            <a:ext cx="1028160" cy="890640"/>
          </a:xfrm>
          <a:prstGeom prst="hexagon">
            <a:avLst>
              <a:gd name="adj" fmla="val 25000"/>
              <a:gd name="vf" fmla="val 115470"/>
            </a:avLst>
          </a:prstGeom>
          <a:noFill/>
          <a:ln w="28575">
            <a:solidFill>
              <a:srgbClr val="FFB30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33" name="Google Shape;177;p23"/>
          <p:cNvSpPr/>
          <p:nvPr/>
        </p:nvSpPr>
        <p:spPr>
          <a:xfrm rot="5400000">
            <a:off x="1023840" y="6146280"/>
            <a:ext cx="465480" cy="4032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E993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34" name="Google Shape;178;p23"/>
          <p:cNvSpPr/>
          <p:nvPr/>
        </p:nvSpPr>
        <p:spPr>
          <a:xfrm rot="5400000">
            <a:off x="1068480" y="5324040"/>
            <a:ext cx="318960" cy="27612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B301"/>
          </a:solidFill>
          <a:ln w="28575">
            <a:solidFill>
              <a:srgbClr val="FFB30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35" name="Espace réservé du contenu 1"/>
          <p:cNvSpPr/>
          <p:nvPr/>
        </p:nvSpPr>
        <p:spPr>
          <a:xfrm>
            <a:off x="427320" y="2388600"/>
            <a:ext cx="11314440" cy="4350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fr-FR" sz="24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fr-FR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6" name="Titre 9"/>
          <p:cNvSpPr/>
          <p:nvPr/>
        </p:nvSpPr>
        <p:spPr>
          <a:xfrm>
            <a:off x="135720" y="24840"/>
            <a:ext cx="11555280" cy="57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b">
            <a:noAutofit/>
          </a:bodyPr>
          <a:lstStyle/>
          <a:p>
            <a:pPr marL="9360" indent="-9360" defTabSz="914400">
              <a:lnSpc>
                <a:spcPct val="90000"/>
              </a:lnSpc>
              <a:tabLst>
                <a:tab pos="0" algn="l"/>
              </a:tabLst>
            </a:pPr>
            <a:r>
              <a:rPr lang="fr-FR" sz="2500" b="1" i="1" strike="noStrike" spc="-1">
                <a:solidFill>
                  <a:srgbClr val="2C5762"/>
                </a:solidFill>
                <a:latin typeface="IBM Plex Sans"/>
              </a:rPr>
              <a:t>PRESENTATION DES EVOLUTIONS</a:t>
            </a:r>
            <a:endParaRPr lang="fr-FR" sz="2500" b="0" strike="noStrike" spc="-1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237" name="Tableau 1"/>
          <p:cNvGraphicFramePr/>
          <p:nvPr>
            <p:extLst>
              <p:ext uri="{D42A27DB-BD31-4B8C-83A1-F6EECF244321}">
                <p14:modId xmlns:p14="http://schemas.microsoft.com/office/powerpoint/2010/main" val="3247075557"/>
              </p:ext>
            </p:extLst>
          </p:nvPr>
        </p:nvGraphicFramePr>
        <p:xfrm>
          <a:off x="316080" y="1637280"/>
          <a:ext cx="3812040" cy="1010880"/>
        </p:xfrm>
        <a:graphic>
          <a:graphicData uri="http://schemas.openxmlformats.org/drawingml/2006/table">
            <a:tbl>
              <a:tblPr/>
              <a:tblGrid>
                <a:gridCol w="3812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0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fr-FR" sz="1800" b="1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Zonage</a:t>
                      </a:r>
                      <a:endParaRPr lang="fr-FR" sz="18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dk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fr-FR" sz="18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13 changements de destination en zones A et N</a:t>
                      </a:r>
                      <a:endParaRPr lang="fr-FR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38" name="ZoneTexte 5"/>
          <p:cNvSpPr/>
          <p:nvPr/>
        </p:nvSpPr>
        <p:spPr>
          <a:xfrm>
            <a:off x="376920" y="955440"/>
            <a:ext cx="11314440" cy="4186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 defTabSz="457200">
              <a:lnSpc>
                <a:spcPct val="120000"/>
              </a:lnSpc>
              <a:spcBef>
                <a:spcPts val="1001"/>
              </a:spcBef>
            </a:pPr>
            <a:r>
              <a:rPr lang="fr-FR" sz="1800" b="0" strike="noStrike" spc="-1">
                <a:solidFill>
                  <a:schemeClr val="accent3">
                    <a:lumMod val="75000"/>
                  </a:schemeClr>
                </a:solidFill>
                <a:latin typeface="Roboto light"/>
                <a:ea typeface="Roboto light"/>
              </a:rPr>
              <a:t>Synthèse des évolutions réglementaires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9" name="ZoneTexte 6"/>
          <p:cNvSpPr/>
          <p:nvPr/>
        </p:nvSpPr>
        <p:spPr>
          <a:xfrm>
            <a:off x="376920" y="3148200"/>
            <a:ext cx="11314440" cy="11530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 defTabSz="457200">
              <a:lnSpc>
                <a:spcPct val="120000"/>
              </a:lnSpc>
              <a:spcBef>
                <a:spcPts val="1001"/>
              </a:spcBef>
            </a:pPr>
            <a:r>
              <a:rPr lang="fr-FR" sz="1800" b="0" strike="noStrike" spc="-1">
                <a:solidFill>
                  <a:schemeClr val="accent3">
                    <a:lumMod val="75000"/>
                  </a:schemeClr>
                </a:solidFill>
                <a:latin typeface="Roboto light"/>
                <a:ea typeface="Roboto light"/>
              </a:rPr>
              <a:t>La nécessité des expertises faune flore et, le cas échéant, zones humides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3080" algn="just" defTabSz="457200">
              <a:lnSpc>
                <a:spcPct val="120000"/>
              </a:lnSpc>
              <a:spcBef>
                <a:spcPts val="601"/>
              </a:spcBef>
              <a:spcAft>
                <a:spcPts val="601"/>
              </a:spcAft>
              <a:buClr>
                <a:srgbClr val="12233D"/>
              </a:buClr>
              <a:buFont typeface="Arial"/>
              <a:buChar char="•"/>
              <a:tabLst>
                <a:tab pos="457200" algn="l"/>
                <a:tab pos="914400" algn="l"/>
              </a:tabLst>
            </a:pPr>
            <a:r>
              <a:rPr lang="fr-FR" sz="1800" b="0" strike="noStrike" spc="-1">
                <a:solidFill>
                  <a:schemeClr val="dk1"/>
                </a:solidFill>
                <a:latin typeface="Calibri"/>
                <a:ea typeface="Times New Roman"/>
              </a:rPr>
              <a:t>Uniquement si le projet implique des transformations importantes d’un site naturel ou d’un paysage sensible (création d’accès, stationnement)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176;p23"/>
          <p:cNvSpPr/>
          <p:nvPr/>
        </p:nvSpPr>
        <p:spPr>
          <a:xfrm rot="5400000">
            <a:off x="247680" y="5621400"/>
            <a:ext cx="1028160" cy="890640"/>
          </a:xfrm>
          <a:prstGeom prst="hexagon">
            <a:avLst>
              <a:gd name="adj" fmla="val 25000"/>
              <a:gd name="vf" fmla="val 115470"/>
            </a:avLst>
          </a:prstGeom>
          <a:noFill/>
          <a:ln w="28575">
            <a:solidFill>
              <a:srgbClr val="FFB30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41" name="Google Shape;177;p23"/>
          <p:cNvSpPr/>
          <p:nvPr/>
        </p:nvSpPr>
        <p:spPr>
          <a:xfrm rot="5400000">
            <a:off x="1023840" y="6146280"/>
            <a:ext cx="465480" cy="4032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E993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42" name="Google Shape;178;p23"/>
          <p:cNvSpPr/>
          <p:nvPr/>
        </p:nvSpPr>
        <p:spPr>
          <a:xfrm rot="5400000">
            <a:off x="1068480" y="5324040"/>
            <a:ext cx="318960" cy="27612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B301"/>
          </a:solidFill>
          <a:ln w="28575">
            <a:solidFill>
              <a:srgbClr val="FFB30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43" name="Espace réservé du contenu 1"/>
          <p:cNvSpPr/>
          <p:nvPr/>
        </p:nvSpPr>
        <p:spPr>
          <a:xfrm>
            <a:off x="427320" y="2388600"/>
            <a:ext cx="11314440" cy="4350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fr-FR" sz="24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fr-FR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4" name="Titre 9"/>
          <p:cNvSpPr/>
          <p:nvPr/>
        </p:nvSpPr>
        <p:spPr>
          <a:xfrm>
            <a:off x="135720" y="24840"/>
            <a:ext cx="11555280" cy="57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b">
            <a:noAutofit/>
          </a:bodyPr>
          <a:lstStyle/>
          <a:p>
            <a:pPr marL="9360" indent="-9360" defTabSz="914400">
              <a:lnSpc>
                <a:spcPct val="90000"/>
              </a:lnSpc>
              <a:tabLst>
                <a:tab pos="0" algn="l"/>
              </a:tabLst>
            </a:pPr>
            <a:r>
              <a:rPr lang="fr-FR" sz="2500" b="1" i="1" strike="noStrike" spc="-1">
                <a:solidFill>
                  <a:srgbClr val="2C5762"/>
                </a:solidFill>
                <a:latin typeface="IBM Plex Sans"/>
              </a:rPr>
              <a:t>EVOLUTION DU PLUi</a:t>
            </a:r>
            <a:endParaRPr lang="fr-FR" sz="2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5" name="ZoneTexte 2"/>
          <p:cNvSpPr/>
          <p:nvPr/>
        </p:nvSpPr>
        <p:spPr>
          <a:xfrm>
            <a:off x="376920" y="645120"/>
            <a:ext cx="6331680" cy="74772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 defTabSz="457200">
              <a:lnSpc>
                <a:spcPct val="120000"/>
              </a:lnSpc>
              <a:spcBef>
                <a:spcPts val="1001"/>
              </a:spcBef>
            </a:pPr>
            <a:r>
              <a:rPr lang="fr-FR" sz="1800" b="0" strike="noStrike" spc="-1">
                <a:solidFill>
                  <a:schemeClr val="accent3">
                    <a:lumMod val="75000"/>
                  </a:schemeClr>
                </a:solidFill>
                <a:latin typeface="Roboto light"/>
                <a:ea typeface="Roboto light"/>
              </a:rPr>
              <a:t>Changement de destination restaurant Triskel pour faire des logements, Blanzy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246" name="Tableau 1"/>
          <p:cNvGraphicFramePr/>
          <p:nvPr/>
        </p:nvGraphicFramePr>
        <p:xfrm>
          <a:off x="206640" y="1496160"/>
          <a:ext cx="6895440" cy="3834006"/>
        </p:xfrm>
        <a:graphic>
          <a:graphicData uri="http://schemas.openxmlformats.org/drawingml/2006/table">
            <a:tbl>
              <a:tblPr/>
              <a:tblGrid>
                <a:gridCol w="16293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66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6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CRITERES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6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Critères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6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Détail des critères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Impact sur activité agricole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-site artificialisé, secteur urbain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532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Impact sur paysage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-Site artificialisé – reconversion d’une « friche »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-Capacité du bâtiment à être transformé pour un changement de destination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44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Equipements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Site accessible / assainissement collectif (réseau eaux usées dans impasse et réseau unitaire en servitude sur parcelle voisine / ligne électrique basse tension / Eau 50 / borne incendie conforme à 60 m3/h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44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Autre critère éventuel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b="0" strike="noStrike" spc="-1">
                        <a:solidFill>
                          <a:schemeClr val="dk1"/>
                        </a:solidFill>
                        <a:latin typeface="Calibri"/>
                        <a:ea typeface="Times New Roman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47" name="Image 5"/>
          <p:cNvPicPr/>
          <p:nvPr/>
        </p:nvPicPr>
        <p:blipFill>
          <a:blip r:embed="rId3"/>
          <a:stretch/>
        </p:blipFill>
        <p:spPr>
          <a:xfrm>
            <a:off x="7427520" y="0"/>
            <a:ext cx="4764240" cy="3962160"/>
          </a:xfrm>
          <a:prstGeom prst="rect">
            <a:avLst/>
          </a:prstGeom>
          <a:ln w="0">
            <a:noFill/>
          </a:ln>
        </p:spPr>
      </p:pic>
      <p:pic>
        <p:nvPicPr>
          <p:cNvPr id="248" name="Image 6"/>
          <p:cNvPicPr/>
          <p:nvPr/>
        </p:nvPicPr>
        <p:blipFill>
          <a:blip r:embed="rId4"/>
          <a:srcRect l="6611" t="17086" b="9559"/>
          <a:stretch/>
        </p:blipFill>
        <p:spPr>
          <a:xfrm>
            <a:off x="7427520" y="3940920"/>
            <a:ext cx="4764240" cy="29167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Image 3"/>
          <p:cNvPicPr/>
          <p:nvPr/>
        </p:nvPicPr>
        <p:blipFill>
          <a:blip r:embed="rId3"/>
          <a:srcRect l="49155" t="3009"/>
          <a:stretch/>
        </p:blipFill>
        <p:spPr>
          <a:xfrm rot="5400000">
            <a:off x="7826400" y="300600"/>
            <a:ext cx="2667960" cy="2026800"/>
          </a:xfrm>
          <a:prstGeom prst="rect">
            <a:avLst/>
          </a:prstGeom>
          <a:ln w="0">
            <a:noFill/>
          </a:ln>
        </p:spPr>
      </p:pic>
      <p:sp>
        <p:nvSpPr>
          <p:cNvPr id="250" name="Google Shape;176;p23"/>
          <p:cNvSpPr/>
          <p:nvPr/>
        </p:nvSpPr>
        <p:spPr>
          <a:xfrm rot="5400000">
            <a:off x="247680" y="5621400"/>
            <a:ext cx="1028160" cy="890640"/>
          </a:xfrm>
          <a:prstGeom prst="hexagon">
            <a:avLst>
              <a:gd name="adj" fmla="val 25000"/>
              <a:gd name="vf" fmla="val 115470"/>
            </a:avLst>
          </a:prstGeom>
          <a:noFill/>
          <a:ln w="28575">
            <a:solidFill>
              <a:srgbClr val="FFB30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51" name="Google Shape;177;p23"/>
          <p:cNvSpPr/>
          <p:nvPr/>
        </p:nvSpPr>
        <p:spPr>
          <a:xfrm rot="5400000">
            <a:off x="1023840" y="6146280"/>
            <a:ext cx="465480" cy="4032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E993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52" name="Google Shape;178;p23"/>
          <p:cNvSpPr/>
          <p:nvPr/>
        </p:nvSpPr>
        <p:spPr>
          <a:xfrm rot="5400000">
            <a:off x="1068480" y="5324040"/>
            <a:ext cx="318960" cy="27612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B301"/>
          </a:solidFill>
          <a:ln w="28575">
            <a:solidFill>
              <a:srgbClr val="FFB30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53" name="Espace réservé du contenu 1"/>
          <p:cNvSpPr/>
          <p:nvPr/>
        </p:nvSpPr>
        <p:spPr>
          <a:xfrm>
            <a:off x="427320" y="2388600"/>
            <a:ext cx="11314440" cy="4350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fr-FR" sz="24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fr-FR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4" name="Titre 9"/>
          <p:cNvSpPr/>
          <p:nvPr/>
        </p:nvSpPr>
        <p:spPr>
          <a:xfrm>
            <a:off x="135720" y="24840"/>
            <a:ext cx="11555280" cy="57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b">
            <a:noAutofit/>
          </a:bodyPr>
          <a:lstStyle/>
          <a:p>
            <a:pPr marL="9360" indent="-9360" defTabSz="914400">
              <a:lnSpc>
                <a:spcPct val="90000"/>
              </a:lnSpc>
              <a:tabLst>
                <a:tab pos="0" algn="l"/>
              </a:tabLst>
            </a:pPr>
            <a:r>
              <a:rPr lang="fr-FR" sz="2500" b="1" i="1" strike="noStrike" spc="-1">
                <a:solidFill>
                  <a:srgbClr val="2C5762"/>
                </a:solidFill>
                <a:latin typeface="IBM Plex Sans"/>
              </a:rPr>
              <a:t>EVOLUTION DU PLUi</a:t>
            </a:r>
            <a:endParaRPr lang="fr-FR" sz="2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5" name="ZoneTexte 2"/>
          <p:cNvSpPr/>
          <p:nvPr/>
        </p:nvSpPr>
        <p:spPr>
          <a:xfrm>
            <a:off x="376920" y="645120"/>
            <a:ext cx="6331680" cy="4186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 defTabSz="457200">
              <a:lnSpc>
                <a:spcPct val="120000"/>
              </a:lnSpc>
              <a:spcBef>
                <a:spcPts val="1001"/>
              </a:spcBef>
            </a:pPr>
            <a:r>
              <a:rPr lang="fr-FR" sz="1800" b="0" strike="noStrike" spc="-1">
                <a:solidFill>
                  <a:schemeClr val="accent3">
                    <a:lumMod val="75000"/>
                  </a:schemeClr>
                </a:solidFill>
                <a:latin typeface="Roboto light"/>
                <a:ea typeface="Roboto light"/>
              </a:rPr>
              <a:t>Changement de destination pour 4 appartements, Blanzy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256" name="Tableau 1"/>
          <p:cNvGraphicFramePr/>
          <p:nvPr/>
        </p:nvGraphicFramePr>
        <p:xfrm>
          <a:off x="450000" y="1150200"/>
          <a:ext cx="7378560" cy="4340354"/>
        </p:xfrm>
        <a:graphic>
          <a:graphicData uri="http://schemas.openxmlformats.org/drawingml/2006/table">
            <a:tbl>
              <a:tblPr/>
              <a:tblGrid>
                <a:gridCol w="1308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6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2800">
                <a:tc gridSpan="2"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6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CRITERES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2800"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6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Critères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6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Détail des critères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700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Impact sur activité agricole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- Site artificialisé, secteur urbain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876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Impact sur paysage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- Environnement partiellement urbanisé et desserte par une voie publique (besoin de transformation de l’espace très réduit)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- Pas d’incidences sur les rives de la Bourbince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360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Equipements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Site accessible / assainissement non collectif en utilisant une technique adaptée à la remontée de nappe / ligne électrique basse tension / Eau PVC110 et 63 / borne incendie conforme 60 m3/h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3372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Autres critères éventuels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Localisation en zone inondable AZI. Proximité zone rouge PPR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Le PGRI Loire Atlantique (disposition 2-1) ne s’oppose pas à la transformation du bâti si réduction vulnérabilité et mise en sécurité population assurées en zones considérées comme potentiellement dangereuses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Vigilance : Le bâtiment est en bordure de la zone bleu du PPRI dont le règlement interdit le changement de destination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57" name="Image 6"/>
          <p:cNvPicPr/>
          <p:nvPr/>
        </p:nvPicPr>
        <p:blipFill>
          <a:blip r:embed="rId3"/>
          <a:srcRect r="52304"/>
          <a:stretch/>
        </p:blipFill>
        <p:spPr>
          <a:xfrm rot="5400000">
            <a:off x="9902520" y="205920"/>
            <a:ext cx="2502360" cy="2089800"/>
          </a:xfrm>
          <a:prstGeom prst="rect">
            <a:avLst/>
          </a:prstGeom>
          <a:ln w="0">
            <a:noFill/>
          </a:ln>
        </p:spPr>
      </p:pic>
      <p:pic>
        <p:nvPicPr>
          <p:cNvPr id="258" name="Image 8"/>
          <p:cNvPicPr/>
          <p:nvPr/>
        </p:nvPicPr>
        <p:blipFill>
          <a:blip r:embed="rId4"/>
          <a:srcRect b="51128"/>
          <a:stretch/>
        </p:blipFill>
        <p:spPr>
          <a:xfrm>
            <a:off x="8156520" y="2488680"/>
            <a:ext cx="4034880" cy="1799280"/>
          </a:xfrm>
          <a:prstGeom prst="rect">
            <a:avLst/>
          </a:prstGeom>
          <a:ln w="0">
            <a:noFill/>
          </a:ln>
        </p:spPr>
      </p:pic>
      <p:pic>
        <p:nvPicPr>
          <p:cNvPr id="259" name="Image 9"/>
          <p:cNvPicPr/>
          <p:nvPr/>
        </p:nvPicPr>
        <p:blipFill>
          <a:blip r:embed="rId5"/>
          <a:srcRect t="13197" b="22859"/>
          <a:stretch/>
        </p:blipFill>
        <p:spPr>
          <a:xfrm>
            <a:off x="8156520" y="4288320"/>
            <a:ext cx="4034880" cy="25693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176;p23"/>
          <p:cNvSpPr/>
          <p:nvPr/>
        </p:nvSpPr>
        <p:spPr>
          <a:xfrm rot="5400000">
            <a:off x="247680" y="5621400"/>
            <a:ext cx="1028160" cy="890640"/>
          </a:xfrm>
          <a:prstGeom prst="hexagon">
            <a:avLst>
              <a:gd name="adj" fmla="val 25000"/>
              <a:gd name="vf" fmla="val 115470"/>
            </a:avLst>
          </a:prstGeom>
          <a:noFill/>
          <a:ln w="28575">
            <a:solidFill>
              <a:srgbClr val="FFB30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61" name="Google Shape;177;p23"/>
          <p:cNvSpPr/>
          <p:nvPr/>
        </p:nvSpPr>
        <p:spPr>
          <a:xfrm rot="5400000">
            <a:off x="1023840" y="6146280"/>
            <a:ext cx="465480" cy="4032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E993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62" name="Google Shape;178;p23"/>
          <p:cNvSpPr/>
          <p:nvPr/>
        </p:nvSpPr>
        <p:spPr>
          <a:xfrm rot="5400000">
            <a:off x="1068480" y="5324040"/>
            <a:ext cx="318960" cy="27612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B301"/>
          </a:solidFill>
          <a:ln w="28575">
            <a:solidFill>
              <a:srgbClr val="FFB30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63" name="Titre 9"/>
          <p:cNvSpPr/>
          <p:nvPr/>
        </p:nvSpPr>
        <p:spPr>
          <a:xfrm>
            <a:off x="135720" y="24840"/>
            <a:ext cx="11555280" cy="57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b">
            <a:noAutofit/>
          </a:bodyPr>
          <a:lstStyle/>
          <a:p>
            <a:pPr marL="9360" indent="-9360" defTabSz="914400">
              <a:lnSpc>
                <a:spcPct val="90000"/>
              </a:lnSpc>
              <a:tabLst>
                <a:tab pos="0" algn="l"/>
              </a:tabLst>
            </a:pPr>
            <a:r>
              <a:rPr lang="fr-FR" sz="2500" b="1" i="1" strike="noStrike" spc="-1">
                <a:solidFill>
                  <a:srgbClr val="2C5762"/>
                </a:solidFill>
                <a:latin typeface="IBM Plex Sans"/>
              </a:rPr>
              <a:t>EVOLUTION DU PLUi</a:t>
            </a:r>
            <a:endParaRPr lang="fr-FR" sz="2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4" name="ZoneTexte 2"/>
          <p:cNvSpPr/>
          <p:nvPr/>
        </p:nvSpPr>
        <p:spPr>
          <a:xfrm>
            <a:off x="376920" y="645120"/>
            <a:ext cx="6331680" cy="74772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 defTabSz="457200">
              <a:lnSpc>
                <a:spcPct val="120000"/>
              </a:lnSpc>
              <a:spcBef>
                <a:spcPts val="1001"/>
              </a:spcBef>
            </a:pPr>
            <a:r>
              <a:rPr lang="fr-FR" sz="1800" b="0" strike="noStrike" spc="-1">
                <a:solidFill>
                  <a:schemeClr val="accent3">
                    <a:lumMod val="75000"/>
                  </a:schemeClr>
                </a:solidFill>
                <a:latin typeface="Roboto light"/>
                <a:ea typeface="Roboto light"/>
              </a:rPr>
              <a:t>Changement de destination vers habitation, Saint Symphorien de Marmagne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265" name="Tableau 1"/>
          <p:cNvGraphicFramePr/>
          <p:nvPr/>
        </p:nvGraphicFramePr>
        <p:xfrm>
          <a:off x="376920" y="1626480"/>
          <a:ext cx="7448400" cy="3065910"/>
        </p:xfrm>
        <a:graphic>
          <a:graphicData uri="http://schemas.openxmlformats.org/drawingml/2006/table">
            <a:tbl>
              <a:tblPr/>
              <a:tblGrid>
                <a:gridCol w="14198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28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6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CRITERES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6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Critères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6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Détail des critères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Impact sur activité agricole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-site déjà bâti, pas d’exploitation agricole à proximité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088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Impact sur paysage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-site déjà bâti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-réhabilitation d’une bâtisse en pierre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44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Equipements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Site accessible / assainissement non collectif / ligne électrique basse tension / Eau PVC110 et 40 / équipement privé à prévoir (poteau incendie à plus de 500 m)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44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Autres critères éventuels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b="0" strike="noStrike" spc="-1">
                        <a:solidFill>
                          <a:schemeClr val="dk1"/>
                        </a:solidFill>
                        <a:latin typeface="Calibri"/>
                        <a:ea typeface="Times New Roman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66" name="Image 5"/>
          <p:cNvPicPr/>
          <p:nvPr/>
        </p:nvPicPr>
        <p:blipFill>
          <a:blip r:embed="rId3"/>
          <a:srcRect l="53713" t="1102"/>
          <a:stretch/>
        </p:blipFill>
        <p:spPr>
          <a:xfrm rot="5400000">
            <a:off x="9725400" y="214560"/>
            <a:ext cx="2681280" cy="2251440"/>
          </a:xfrm>
          <a:prstGeom prst="rect">
            <a:avLst/>
          </a:prstGeom>
          <a:ln w="0">
            <a:noFill/>
          </a:ln>
        </p:spPr>
      </p:pic>
      <p:pic>
        <p:nvPicPr>
          <p:cNvPr id="267" name="Image 9"/>
          <p:cNvPicPr/>
          <p:nvPr/>
        </p:nvPicPr>
        <p:blipFill>
          <a:blip r:embed="rId4"/>
          <a:srcRect b="8326"/>
          <a:stretch/>
        </p:blipFill>
        <p:spPr>
          <a:xfrm>
            <a:off x="8282880" y="3934440"/>
            <a:ext cx="3908880" cy="2923200"/>
          </a:xfrm>
          <a:prstGeom prst="rect">
            <a:avLst/>
          </a:prstGeom>
          <a:ln w="0">
            <a:noFill/>
          </a:ln>
        </p:spPr>
      </p:pic>
      <p:pic>
        <p:nvPicPr>
          <p:cNvPr id="268" name="Image 3"/>
          <p:cNvPicPr/>
          <p:nvPr/>
        </p:nvPicPr>
        <p:blipFill>
          <a:blip r:embed="rId3"/>
          <a:srcRect t="19629" r="47609"/>
          <a:stretch/>
        </p:blipFill>
        <p:spPr>
          <a:xfrm rot="5400000">
            <a:off x="7651440" y="135000"/>
            <a:ext cx="3179880" cy="1917360"/>
          </a:xfrm>
          <a:prstGeom prst="rect">
            <a:avLst/>
          </a:prstGeom>
          <a:ln w="0">
            <a:noFill/>
          </a:ln>
        </p:spPr>
      </p:pic>
      <p:pic>
        <p:nvPicPr>
          <p:cNvPr id="269" name="Image 7"/>
          <p:cNvPicPr/>
          <p:nvPr/>
        </p:nvPicPr>
        <p:blipFill>
          <a:blip r:embed="rId5"/>
          <a:stretch/>
        </p:blipFill>
        <p:spPr>
          <a:xfrm>
            <a:off x="8282880" y="2667600"/>
            <a:ext cx="3908880" cy="17578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176;p23"/>
          <p:cNvSpPr/>
          <p:nvPr/>
        </p:nvSpPr>
        <p:spPr>
          <a:xfrm rot="5400000">
            <a:off x="247680" y="5621400"/>
            <a:ext cx="1028160" cy="890640"/>
          </a:xfrm>
          <a:prstGeom prst="hexagon">
            <a:avLst>
              <a:gd name="adj" fmla="val 25000"/>
              <a:gd name="vf" fmla="val 115470"/>
            </a:avLst>
          </a:prstGeom>
          <a:noFill/>
          <a:ln w="28575">
            <a:solidFill>
              <a:srgbClr val="FFB30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71" name="Google Shape;177;p23"/>
          <p:cNvSpPr/>
          <p:nvPr/>
        </p:nvSpPr>
        <p:spPr>
          <a:xfrm rot="5400000">
            <a:off x="1023840" y="6146280"/>
            <a:ext cx="465480" cy="4032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E993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72" name="Google Shape;178;p23"/>
          <p:cNvSpPr/>
          <p:nvPr/>
        </p:nvSpPr>
        <p:spPr>
          <a:xfrm rot="5400000">
            <a:off x="1068480" y="5324040"/>
            <a:ext cx="318960" cy="27612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B301"/>
          </a:solidFill>
          <a:ln w="28575">
            <a:solidFill>
              <a:srgbClr val="FFB30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73" name="Espace réservé du contenu 1"/>
          <p:cNvSpPr/>
          <p:nvPr/>
        </p:nvSpPr>
        <p:spPr>
          <a:xfrm>
            <a:off x="427320" y="2388600"/>
            <a:ext cx="11314440" cy="4350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fr-FR" sz="24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fr-FR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4" name="Titre 9"/>
          <p:cNvSpPr/>
          <p:nvPr/>
        </p:nvSpPr>
        <p:spPr>
          <a:xfrm>
            <a:off x="135720" y="24840"/>
            <a:ext cx="11555280" cy="57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b">
            <a:noAutofit/>
          </a:bodyPr>
          <a:lstStyle/>
          <a:p>
            <a:pPr marL="9360" indent="-9360" defTabSz="914400">
              <a:lnSpc>
                <a:spcPct val="90000"/>
              </a:lnSpc>
              <a:tabLst>
                <a:tab pos="0" algn="l"/>
              </a:tabLst>
            </a:pPr>
            <a:r>
              <a:rPr lang="fr-FR" sz="2500" b="1" i="1" strike="noStrike" spc="-1">
                <a:solidFill>
                  <a:srgbClr val="2C5762"/>
                </a:solidFill>
                <a:latin typeface="IBM Plex Sans"/>
              </a:rPr>
              <a:t>EVOLUTION DU PLUi</a:t>
            </a:r>
            <a:endParaRPr lang="fr-FR" sz="2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5" name="ZoneTexte 2"/>
          <p:cNvSpPr/>
          <p:nvPr/>
        </p:nvSpPr>
        <p:spPr>
          <a:xfrm>
            <a:off x="376920" y="645120"/>
            <a:ext cx="6331680" cy="74772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 defTabSz="457200">
              <a:lnSpc>
                <a:spcPct val="120000"/>
              </a:lnSpc>
              <a:spcBef>
                <a:spcPts val="1001"/>
              </a:spcBef>
            </a:pPr>
            <a:r>
              <a:rPr lang="fr-FR" sz="1800" b="0" strike="noStrike" spc="-1">
                <a:solidFill>
                  <a:schemeClr val="accent3">
                    <a:lumMod val="75000"/>
                  </a:schemeClr>
                </a:solidFill>
                <a:latin typeface="Roboto light"/>
                <a:ea typeface="Roboto light"/>
              </a:rPr>
              <a:t>Changement de destination pour résidence secondaire, Saint Symphorien de Marmagne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276" name="Tableau 1"/>
          <p:cNvGraphicFramePr/>
          <p:nvPr/>
        </p:nvGraphicFramePr>
        <p:xfrm>
          <a:off x="483840" y="1437120"/>
          <a:ext cx="6629400" cy="4346070"/>
        </p:xfrm>
        <a:graphic>
          <a:graphicData uri="http://schemas.openxmlformats.org/drawingml/2006/table">
            <a:tbl>
              <a:tblPr/>
              <a:tblGrid>
                <a:gridCol w="13928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36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6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CRITERES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6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Critères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6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Détail des critères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Impact sur activité agricole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-site déjà bâti, pas d’exploitation agricole à proximité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0880"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Impact sur paysage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-localisation dans un hameau au voisinage d’autres habitations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accès direct au bâtiment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-réhabilitation d’une bâtisse en pierre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440"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Equipements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Site accessible / assainissement non collectif / ligne électrique basse tension / Eau PVC63 (vigilance : en cas de travaux, la canalisation d’eau potable sera à localiser précisément parce qu’elle passe sous des bâtiments et en domaine privé) / équipement privé à prévoir (poteau incendie à 450 m, distance qui peut être diminuée en coupant à travers parcelles)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440"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Autres critères éventuels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b="0" strike="noStrike" spc="-1">
                        <a:solidFill>
                          <a:schemeClr val="dk1"/>
                        </a:solidFill>
                        <a:latin typeface="Calibri"/>
                        <a:ea typeface="Times New Roman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77" name="Image 6"/>
          <p:cNvPicPr/>
          <p:nvPr/>
        </p:nvPicPr>
        <p:blipFill>
          <a:blip r:embed="rId3"/>
          <a:stretch/>
        </p:blipFill>
        <p:spPr>
          <a:xfrm>
            <a:off x="7470360" y="0"/>
            <a:ext cx="4721400" cy="4407840"/>
          </a:xfrm>
          <a:prstGeom prst="rect">
            <a:avLst/>
          </a:prstGeom>
          <a:ln w="0">
            <a:noFill/>
          </a:ln>
        </p:spPr>
      </p:pic>
      <p:pic>
        <p:nvPicPr>
          <p:cNvPr id="278" name="Image 5"/>
          <p:cNvPicPr/>
          <p:nvPr/>
        </p:nvPicPr>
        <p:blipFill>
          <a:blip r:embed="rId4"/>
          <a:srcRect t="15601" r="28119" b="41846"/>
          <a:stretch/>
        </p:blipFill>
        <p:spPr>
          <a:xfrm>
            <a:off x="7470360" y="4196880"/>
            <a:ext cx="4721400" cy="26607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176;p23"/>
          <p:cNvSpPr/>
          <p:nvPr/>
        </p:nvSpPr>
        <p:spPr>
          <a:xfrm rot="5400000">
            <a:off x="247680" y="5621400"/>
            <a:ext cx="1028160" cy="890640"/>
          </a:xfrm>
          <a:prstGeom prst="hexagon">
            <a:avLst>
              <a:gd name="adj" fmla="val 25000"/>
              <a:gd name="vf" fmla="val 115470"/>
            </a:avLst>
          </a:prstGeom>
          <a:noFill/>
          <a:ln w="28575">
            <a:solidFill>
              <a:srgbClr val="FFB30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80" name="Google Shape;177;p23"/>
          <p:cNvSpPr/>
          <p:nvPr/>
        </p:nvSpPr>
        <p:spPr>
          <a:xfrm rot="5400000">
            <a:off x="1023840" y="6146280"/>
            <a:ext cx="465480" cy="4032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E993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81" name="Google Shape;178;p23"/>
          <p:cNvSpPr/>
          <p:nvPr/>
        </p:nvSpPr>
        <p:spPr>
          <a:xfrm rot="5400000">
            <a:off x="1068480" y="5324040"/>
            <a:ext cx="318960" cy="27612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B301"/>
          </a:solidFill>
          <a:ln w="28575">
            <a:solidFill>
              <a:srgbClr val="FFB30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82" name="Espace réservé du contenu 1"/>
          <p:cNvSpPr/>
          <p:nvPr/>
        </p:nvSpPr>
        <p:spPr>
          <a:xfrm>
            <a:off x="427320" y="2388600"/>
            <a:ext cx="11314440" cy="4350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fr-FR" sz="24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fr-FR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3" name="Titre 9"/>
          <p:cNvSpPr/>
          <p:nvPr/>
        </p:nvSpPr>
        <p:spPr>
          <a:xfrm>
            <a:off x="135720" y="24840"/>
            <a:ext cx="11555280" cy="57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b">
            <a:noAutofit/>
          </a:bodyPr>
          <a:lstStyle/>
          <a:p>
            <a:pPr marL="9360" indent="-9360" defTabSz="914400">
              <a:lnSpc>
                <a:spcPct val="90000"/>
              </a:lnSpc>
              <a:tabLst>
                <a:tab pos="0" algn="l"/>
              </a:tabLst>
            </a:pPr>
            <a:r>
              <a:rPr lang="fr-FR" sz="2500" b="1" i="1" strike="noStrike" spc="-1">
                <a:solidFill>
                  <a:srgbClr val="2C5762"/>
                </a:solidFill>
                <a:latin typeface="IBM Plex Sans"/>
              </a:rPr>
              <a:t>EVOLUTION DU PLUi</a:t>
            </a:r>
            <a:endParaRPr lang="fr-FR" sz="2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4" name="ZoneTexte 2"/>
          <p:cNvSpPr/>
          <p:nvPr/>
        </p:nvSpPr>
        <p:spPr>
          <a:xfrm>
            <a:off x="376920" y="645120"/>
            <a:ext cx="6331680" cy="74772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 defTabSz="457200">
              <a:lnSpc>
                <a:spcPct val="120000"/>
              </a:lnSpc>
              <a:spcBef>
                <a:spcPts val="1001"/>
              </a:spcBef>
            </a:pPr>
            <a:r>
              <a:rPr lang="fr-FR" sz="1800" b="0" strike="noStrike" spc="-1">
                <a:solidFill>
                  <a:schemeClr val="accent3">
                    <a:lumMod val="75000"/>
                  </a:schemeClr>
                </a:solidFill>
                <a:latin typeface="Roboto light"/>
                <a:ea typeface="Roboto light"/>
              </a:rPr>
              <a:t>Changement de destination vers habitation (Jacqueline Contassot), Saint Symphorien de Marmagne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285" name="Tableau 1"/>
          <p:cNvGraphicFramePr/>
          <p:nvPr/>
        </p:nvGraphicFramePr>
        <p:xfrm>
          <a:off x="450000" y="1496160"/>
          <a:ext cx="6395400" cy="4090038"/>
        </p:xfrm>
        <a:graphic>
          <a:graphicData uri="http://schemas.openxmlformats.org/drawingml/2006/table">
            <a:tbl>
              <a:tblPr/>
              <a:tblGrid>
                <a:gridCol w="137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16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6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CRITERES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6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Critères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6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Détail des critères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Impact sur activité agricole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- site déjà bâti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- site d’exploitation agricole avec périmètre de réciprocité : pas de changement de destination tant que l’exploitation est en activité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088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Impact sur paysage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- localisation dans un site bâti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- réhabilitation de bâtisses en pierre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44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Equipements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Site accessible / assainissement non collectif / ligne électrique basse tension / Eau PVC63 (vigilance : la conduite traverse une parcelle privée, en cas de travaux, une localisation précise devra être réalisée) / équipement privé à prévoir (pas de poteau incendie)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44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Autres critères éventuels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b="0" strike="noStrike" spc="-1">
                        <a:solidFill>
                          <a:schemeClr val="dk1"/>
                        </a:solidFill>
                        <a:latin typeface="Calibri"/>
                        <a:ea typeface="Times New Roman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86" name="Image 5"/>
          <p:cNvPicPr/>
          <p:nvPr/>
        </p:nvPicPr>
        <p:blipFill>
          <a:blip r:embed="rId3"/>
          <a:stretch/>
        </p:blipFill>
        <p:spPr>
          <a:xfrm>
            <a:off x="7089840" y="0"/>
            <a:ext cx="5101920" cy="3777840"/>
          </a:xfrm>
          <a:prstGeom prst="rect">
            <a:avLst/>
          </a:prstGeom>
          <a:ln w="0">
            <a:noFill/>
          </a:ln>
        </p:spPr>
      </p:pic>
      <p:pic>
        <p:nvPicPr>
          <p:cNvPr id="287" name="Image 6"/>
          <p:cNvPicPr/>
          <p:nvPr/>
        </p:nvPicPr>
        <p:blipFill>
          <a:blip r:embed="rId4"/>
          <a:srcRect t="15246" b="21213"/>
          <a:stretch/>
        </p:blipFill>
        <p:spPr>
          <a:xfrm>
            <a:off x="7089840" y="3778200"/>
            <a:ext cx="5101920" cy="30794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176;p23"/>
          <p:cNvSpPr/>
          <p:nvPr/>
        </p:nvSpPr>
        <p:spPr>
          <a:xfrm rot="5400000">
            <a:off x="247680" y="5621400"/>
            <a:ext cx="1028160" cy="890640"/>
          </a:xfrm>
          <a:prstGeom prst="hexagon">
            <a:avLst>
              <a:gd name="adj" fmla="val 25000"/>
              <a:gd name="vf" fmla="val 115470"/>
            </a:avLst>
          </a:prstGeom>
          <a:noFill/>
          <a:ln w="28575">
            <a:solidFill>
              <a:srgbClr val="FFB30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89" name="Google Shape;177;p23"/>
          <p:cNvSpPr/>
          <p:nvPr/>
        </p:nvSpPr>
        <p:spPr>
          <a:xfrm rot="5400000">
            <a:off x="1023840" y="6146280"/>
            <a:ext cx="465480" cy="4032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E993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90" name="Google Shape;178;p23"/>
          <p:cNvSpPr/>
          <p:nvPr/>
        </p:nvSpPr>
        <p:spPr>
          <a:xfrm rot="5400000">
            <a:off x="1068480" y="5324040"/>
            <a:ext cx="318960" cy="27612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B301"/>
          </a:solidFill>
          <a:ln w="28575">
            <a:solidFill>
              <a:srgbClr val="FFB30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91" name="Espace réservé du contenu 1"/>
          <p:cNvSpPr/>
          <p:nvPr/>
        </p:nvSpPr>
        <p:spPr>
          <a:xfrm>
            <a:off x="427320" y="2388600"/>
            <a:ext cx="11314440" cy="4350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fr-FR" sz="24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fr-FR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2" name="Titre 9"/>
          <p:cNvSpPr/>
          <p:nvPr/>
        </p:nvSpPr>
        <p:spPr>
          <a:xfrm>
            <a:off x="135720" y="24840"/>
            <a:ext cx="11555280" cy="57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b">
            <a:noAutofit/>
          </a:bodyPr>
          <a:lstStyle/>
          <a:p>
            <a:pPr marL="9360" indent="-9360" defTabSz="914400">
              <a:lnSpc>
                <a:spcPct val="90000"/>
              </a:lnSpc>
              <a:tabLst>
                <a:tab pos="0" algn="l"/>
              </a:tabLst>
            </a:pPr>
            <a:r>
              <a:rPr lang="fr-FR" sz="2500" b="1" i="1" strike="noStrike" spc="-1">
                <a:solidFill>
                  <a:srgbClr val="2C5762"/>
                </a:solidFill>
                <a:latin typeface="IBM Plex Sans"/>
              </a:rPr>
              <a:t>EVOLUTION DU PLUi</a:t>
            </a:r>
            <a:endParaRPr lang="fr-FR" sz="2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3" name="ZoneTexte 2"/>
          <p:cNvSpPr/>
          <p:nvPr/>
        </p:nvSpPr>
        <p:spPr>
          <a:xfrm>
            <a:off x="376920" y="645120"/>
            <a:ext cx="6331680" cy="4186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 defTabSz="457200">
              <a:lnSpc>
                <a:spcPct val="120000"/>
              </a:lnSpc>
              <a:spcBef>
                <a:spcPts val="1001"/>
              </a:spcBef>
            </a:pPr>
            <a:r>
              <a:rPr lang="fr-FR" sz="1800" b="0" strike="noStrike" spc="-1">
                <a:solidFill>
                  <a:schemeClr val="accent3">
                    <a:lumMod val="75000"/>
                  </a:schemeClr>
                </a:solidFill>
                <a:latin typeface="Roboto light"/>
                <a:ea typeface="Roboto light"/>
              </a:rPr>
              <a:t>Changement de destination, Saint Symphorien de Marmagne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294" name="Tableau 1"/>
          <p:cNvGraphicFramePr/>
          <p:nvPr/>
        </p:nvGraphicFramePr>
        <p:xfrm>
          <a:off x="450000" y="1151640"/>
          <a:ext cx="7500600" cy="3577974"/>
        </p:xfrm>
        <a:graphic>
          <a:graphicData uri="http://schemas.openxmlformats.org/drawingml/2006/table">
            <a:tbl>
              <a:tblPr/>
              <a:tblGrid>
                <a:gridCol w="1439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609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6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CRITERES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6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Critères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6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Détail des critères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Impact sur activité agricole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-site déjà bâti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-site d’exploitation agricole avec périmètre de réciprocité : pas de changement de destination tant que l’exploitation est en activité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088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Impact sur paysage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-localisation dans un site bâti et accessible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-réhabilitation d’une bâtisse en pierre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44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Equipements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Site accessible / assainissement autonome / ligne électrique basse tension / Réseau eau à moins de 100m / équipement privé à prévoir (pas de poteau incendie)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44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Autres critères éventuels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b="0" strike="noStrike" spc="-1">
                        <a:solidFill>
                          <a:schemeClr val="dk1"/>
                        </a:solidFill>
                        <a:latin typeface="Calibri"/>
                        <a:ea typeface="Times New Roman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95" name="Image 6"/>
          <p:cNvPicPr/>
          <p:nvPr/>
        </p:nvPicPr>
        <p:blipFill>
          <a:blip r:embed="rId3"/>
          <a:srcRect r="49537" b="53291"/>
          <a:stretch/>
        </p:blipFill>
        <p:spPr>
          <a:xfrm rot="5400000">
            <a:off x="9906480" y="380520"/>
            <a:ext cx="2666520" cy="1904760"/>
          </a:xfrm>
          <a:prstGeom prst="rect">
            <a:avLst/>
          </a:prstGeom>
          <a:ln w="0">
            <a:noFill/>
          </a:ln>
        </p:spPr>
      </p:pic>
      <p:pic>
        <p:nvPicPr>
          <p:cNvPr id="296" name="Image 7"/>
          <p:cNvPicPr/>
          <p:nvPr/>
        </p:nvPicPr>
        <p:blipFill>
          <a:blip r:embed="rId4"/>
          <a:stretch/>
        </p:blipFill>
        <p:spPr>
          <a:xfrm>
            <a:off x="8235360" y="2666880"/>
            <a:ext cx="3956400" cy="1779120"/>
          </a:xfrm>
          <a:prstGeom prst="rect">
            <a:avLst/>
          </a:prstGeom>
          <a:ln w="0">
            <a:noFill/>
          </a:ln>
        </p:spPr>
      </p:pic>
      <p:pic>
        <p:nvPicPr>
          <p:cNvPr id="297" name="Image 5"/>
          <p:cNvPicPr/>
          <p:nvPr/>
        </p:nvPicPr>
        <p:blipFill>
          <a:blip r:embed="rId5"/>
          <a:srcRect t="14242" b="27561"/>
          <a:stretch/>
        </p:blipFill>
        <p:spPr>
          <a:xfrm>
            <a:off x="8235360" y="4446360"/>
            <a:ext cx="3956400" cy="2411280"/>
          </a:xfrm>
          <a:prstGeom prst="rect">
            <a:avLst/>
          </a:prstGeom>
          <a:ln w="0">
            <a:noFill/>
          </a:ln>
        </p:spPr>
      </p:pic>
      <p:pic>
        <p:nvPicPr>
          <p:cNvPr id="298" name="Image 3"/>
          <p:cNvPicPr/>
          <p:nvPr/>
        </p:nvPicPr>
        <p:blipFill>
          <a:blip r:embed="rId3"/>
          <a:srcRect l="51574" r="1560" b="53291"/>
          <a:stretch/>
        </p:blipFill>
        <p:spPr>
          <a:xfrm rot="5400000">
            <a:off x="7927920" y="307440"/>
            <a:ext cx="2666880" cy="2051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176;p23"/>
          <p:cNvSpPr/>
          <p:nvPr/>
        </p:nvSpPr>
        <p:spPr>
          <a:xfrm rot="5400000">
            <a:off x="247680" y="5621400"/>
            <a:ext cx="1028160" cy="890640"/>
          </a:xfrm>
          <a:prstGeom prst="hexagon">
            <a:avLst>
              <a:gd name="adj" fmla="val 25000"/>
              <a:gd name="vf" fmla="val 115470"/>
            </a:avLst>
          </a:prstGeom>
          <a:noFill/>
          <a:ln w="28575">
            <a:solidFill>
              <a:srgbClr val="FFB30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00" name="Google Shape;177;p23"/>
          <p:cNvSpPr/>
          <p:nvPr/>
        </p:nvSpPr>
        <p:spPr>
          <a:xfrm rot="5400000">
            <a:off x="1023840" y="6146280"/>
            <a:ext cx="465480" cy="4032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E993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01" name="Google Shape;178;p23"/>
          <p:cNvSpPr/>
          <p:nvPr/>
        </p:nvSpPr>
        <p:spPr>
          <a:xfrm rot="5400000">
            <a:off x="1068480" y="5324040"/>
            <a:ext cx="318960" cy="27612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B301"/>
          </a:solidFill>
          <a:ln w="28575">
            <a:solidFill>
              <a:srgbClr val="FFB30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02" name="Espace réservé du contenu 1"/>
          <p:cNvSpPr/>
          <p:nvPr/>
        </p:nvSpPr>
        <p:spPr>
          <a:xfrm>
            <a:off x="427320" y="2388600"/>
            <a:ext cx="11314440" cy="4350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fr-FR" sz="24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fr-FR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3" name="Titre 9"/>
          <p:cNvSpPr/>
          <p:nvPr/>
        </p:nvSpPr>
        <p:spPr>
          <a:xfrm>
            <a:off x="135720" y="24840"/>
            <a:ext cx="11555280" cy="57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b">
            <a:noAutofit/>
          </a:bodyPr>
          <a:lstStyle/>
          <a:p>
            <a:pPr marL="9360" indent="-9360" defTabSz="914400">
              <a:lnSpc>
                <a:spcPct val="90000"/>
              </a:lnSpc>
              <a:tabLst>
                <a:tab pos="0" algn="l"/>
              </a:tabLst>
            </a:pPr>
            <a:r>
              <a:rPr lang="fr-FR" sz="2500" b="1" i="1" strike="noStrike" spc="-1">
                <a:solidFill>
                  <a:srgbClr val="2C5762"/>
                </a:solidFill>
                <a:latin typeface="IBM Plex Sans"/>
              </a:rPr>
              <a:t>EVOLUTION DU PLUi</a:t>
            </a:r>
            <a:endParaRPr lang="fr-FR" sz="2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4" name="ZoneTexte 2"/>
          <p:cNvSpPr/>
          <p:nvPr/>
        </p:nvSpPr>
        <p:spPr>
          <a:xfrm>
            <a:off x="376920" y="645120"/>
            <a:ext cx="6331680" cy="74772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 defTabSz="457200">
              <a:lnSpc>
                <a:spcPct val="120000"/>
              </a:lnSpc>
              <a:spcBef>
                <a:spcPts val="1001"/>
              </a:spcBef>
            </a:pPr>
            <a:r>
              <a:rPr lang="fr-FR" sz="1800" b="0" strike="noStrike" spc="-1">
                <a:solidFill>
                  <a:schemeClr val="accent3">
                    <a:lumMod val="75000"/>
                  </a:schemeClr>
                </a:solidFill>
                <a:latin typeface="Roboto light"/>
                <a:ea typeface="Roboto light"/>
              </a:rPr>
              <a:t>Changement de destination ancienne ferme à réhabiliter, Essertenne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305" name="Tableau 1"/>
          <p:cNvGraphicFramePr/>
          <p:nvPr/>
        </p:nvGraphicFramePr>
        <p:xfrm>
          <a:off x="450000" y="1496160"/>
          <a:ext cx="6730560" cy="3577974"/>
        </p:xfrm>
        <a:graphic>
          <a:graphicData uri="http://schemas.openxmlformats.org/drawingml/2006/table">
            <a:tbl>
              <a:tblPr/>
              <a:tblGrid>
                <a:gridCol w="160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28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6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CRITERES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6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Critères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6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Détail des critères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Impact sur activité agricole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-site déjà bâti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-pas d’exploitation agricole à proximité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088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Impact sur paysage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-localisation dans un site bâti et accessible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-réhabilitation d’une bâtisse en pierre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44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Equipements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Site accessible / assainissement autonome (CUCM non compétente sur cette commune) / ligne électrique non renseignée / Eau non renseignée (CUCM non compétente sur cette commune) / défense incendie non renseignée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44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Autres critères éventuels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b="0" strike="noStrike" spc="-1">
                        <a:solidFill>
                          <a:schemeClr val="dk1"/>
                        </a:solidFill>
                        <a:latin typeface="Calibri"/>
                        <a:ea typeface="Times New Roman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06" name="Image 5"/>
          <p:cNvPicPr/>
          <p:nvPr/>
        </p:nvPicPr>
        <p:blipFill>
          <a:blip r:embed="rId3"/>
          <a:srcRect b="46532"/>
          <a:stretch/>
        </p:blipFill>
        <p:spPr>
          <a:xfrm>
            <a:off x="7630560" y="0"/>
            <a:ext cx="4560840" cy="1955520"/>
          </a:xfrm>
          <a:prstGeom prst="rect">
            <a:avLst/>
          </a:prstGeom>
          <a:ln w="0">
            <a:noFill/>
          </a:ln>
        </p:spPr>
      </p:pic>
      <p:pic>
        <p:nvPicPr>
          <p:cNvPr id="307" name="Image 8"/>
          <p:cNvPicPr/>
          <p:nvPr/>
        </p:nvPicPr>
        <p:blipFill>
          <a:blip r:embed="rId4"/>
          <a:srcRect t="15126"/>
          <a:stretch/>
        </p:blipFill>
        <p:spPr>
          <a:xfrm>
            <a:off x="7630560" y="1938600"/>
            <a:ext cx="4560840" cy="1740960"/>
          </a:xfrm>
          <a:prstGeom prst="rect">
            <a:avLst/>
          </a:prstGeom>
          <a:ln w="0">
            <a:noFill/>
          </a:ln>
        </p:spPr>
      </p:pic>
      <p:pic>
        <p:nvPicPr>
          <p:cNvPr id="308" name="Image 6"/>
          <p:cNvPicPr/>
          <p:nvPr/>
        </p:nvPicPr>
        <p:blipFill>
          <a:blip r:embed="rId5"/>
          <a:srcRect t="16706" b="3853"/>
          <a:stretch/>
        </p:blipFill>
        <p:spPr>
          <a:xfrm>
            <a:off x="7630560" y="3679560"/>
            <a:ext cx="4560840" cy="31780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176;p23"/>
          <p:cNvSpPr/>
          <p:nvPr/>
        </p:nvSpPr>
        <p:spPr>
          <a:xfrm rot="5400000">
            <a:off x="247680" y="5621400"/>
            <a:ext cx="1028160" cy="890640"/>
          </a:xfrm>
          <a:prstGeom prst="hexagon">
            <a:avLst>
              <a:gd name="adj" fmla="val 25000"/>
              <a:gd name="vf" fmla="val 115470"/>
            </a:avLst>
          </a:prstGeom>
          <a:noFill/>
          <a:ln w="28575">
            <a:solidFill>
              <a:srgbClr val="FFB30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10" name="Google Shape;177;p23"/>
          <p:cNvSpPr/>
          <p:nvPr/>
        </p:nvSpPr>
        <p:spPr>
          <a:xfrm rot="5400000">
            <a:off x="1023840" y="6146280"/>
            <a:ext cx="465480" cy="4032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E993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11" name="Google Shape;178;p23"/>
          <p:cNvSpPr/>
          <p:nvPr/>
        </p:nvSpPr>
        <p:spPr>
          <a:xfrm rot="5400000">
            <a:off x="1068480" y="5324040"/>
            <a:ext cx="318960" cy="27612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B301"/>
          </a:solidFill>
          <a:ln w="28575">
            <a:solidFill>
              <a:srgbClr val="FFB30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12" name="Espace réservé du contenu 1"/>
          <p:cNvSpPr/>
          <p:nvPr/>
        </p:nvSpPr>
        <p:spPr>
          <a:xfrm>
            <a:off x="427320" y="2388600"/>
            <a:ext cx="11314440" cy="4350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fr-FR" sz="24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fr-FR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3" name="Titre 9"/>
          <p:cNvSpPr/>
          <p:nvPr/>
        </p:nvSpPr>
        <p:spPr>
          <a:xfrm>
            <a:off x="135720" y="24840"/>
            <a:ext cx="11555280" cy="57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b">
            <a:noAutofit/>
          </a:bodyPr>
          <a:lstStyle/>
          <a:p>
            <a:pPr marL="9360" indent="-9360" defTabSz="914400">
              <a:lnSpc>
                <a:spcPct val="90000"/>
              </a:lnSpc>
              <a:tabLst>
                <a:tab pos="0" algn="l"/>
              </a:tabLst>
            </a:pPr>
            <a:r>
              <a:rPr lang="fr-FR" sz="2500" b="1" i="1" strike="noStrike" spc="-1">
                <a:solidFill>
                  <a:srgbClr val="2C5762"/>
                </a:solidFill>
                <a:latin typeface="IBM Plex Sans"/>
              </a:rPr>
              <a:t>EVOLUTION DU PLUi</a:t>
            </a:r>
            <a:endParaRPr lang="fr-FR" sz="2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4" name="ZoneTexte 2"/>
          <p:cNvSpPr/>
          <p:nvPr/>
        </p:nvSpPr>
        <p:spPr>
          <a:xfrm>
            <a:off x="376920" y="645120"/>
            <a:ext cx="6331680" cy="74772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 defTabSz="457200">
              <a:lnSpc>
                <a:spcPct val="120000"/>
              </a:lnSpc>
              <a:spcBef>
                <a:spcPts val="1001"/>
              </a:spcBef>
            </a:pPr>
            <a:r>
              <a:rPr lang="fr-FR" sz="1800" b="0" strike="noStrike" spc="-1">
                <a:solidFill>
                  <a:schemeClr val="accent3">
                    <a:lumMod val="75000"/>
                  </a:schemeClr>
                </a:solidFill>
                <a:latin typeface="Roboto light"/>
                <a:ea typeface="Roboto light"/>
              </a:rPr>
              <a:t>Changement de destination réhabilitation d’un bâtiment en partie agricole, Charmoy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315" name="Tableau 1"/>
          <p:cNvGraphicFramePr/>
          <p:nvPr/>
        </p:nvGraphicFramePr>
        <p:xfrm>
          <a:off x="513720" y="1496160"/>
          <a:ext cx="6691680" cy="3321942"/>
        </p:xfrm>
        <a:graphic>
          <a:graphicData uri="http://schemas.openxmlformats.org/drawingml/2006/table">
            <a:tbl>
              <a:tblPr/>
              <a:tblGrid>
                <a:gridCol w="15915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001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6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CRITERES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6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Critères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6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Détail des critères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Impact sur activité agricole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-site déjà bâti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-exploitations agricoles proches mais pas dans périmètre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088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Impact sur paysage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-localisation dans un site bâti et accessible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-réhabilitation d’une bâtisse en pierre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44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Equipements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Site accessible / assainissement non collectif / ligne électrique basse tension / Desserte eau / équipement privé à prévoir (pas de poteau incendie)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44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Autres critères éventuels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Zone humide à l’aval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16" name="Image 6"/>
          <p:cNvPicPr/>
          <p:nvPr/>
        </p:nvPicPr>
        <p:blipFill>
          <a:blip r:embed="rId3"/>
          <a:srcRect l="7926" r="7926" b="36783"/>
          <a:stretch/>
        </p:blipFill>
        <p:spPr>
          <a:xfrm>
            <a:off x="7674480" y="-10800"/>
            <a:ext cx="4536360" cy="2868120"/>
          </a:xfrm>
          <a:prstGeom prst="rect">
            <a:avLst/>
          </a:prstGeom>
          <a:ln w="0">
            <a:noFill/>
          </a:ln>
        </p:spPr>
      </p:pic>
      <p:pic>
        <p:nvPicPr>
          <p:cNvPr id="317" name="Image 5"/>
          <p:cNvPicPr/>
          <p:nvPr/>
        </p:nvPicPr>
        <p:blipFill>
          <a:blip r:embed="rId4"/>
          <a:srcRect t="18173" b="12411"/>
          <a:stretch/>
        </p:blipFill>
        <p:spPr>
          <a:xfrm>
            <a:off x="7674480" y="4326480"/>
            <a:ext cx="4536360" cy="2531160"/>
          </a:xfrm>
          <a:prstGeom prst="rect">
            <a:avLst/>
          </a:prstGeom>
          <a:ln w="0">
            <a:noFill/>
          </a:ln>
        </p:spPr>
      </p:pic>
      <p:pic>
        <p:nvPicPr>
          <p:cNvPr id="318" name="Image 3"/>
          <p:cNvPicPr/>
          <p:nvPr/>
        </p:nvPicPr>
        <p:blipFill>
          <a:blip r:embed="rId3"/>
          <a:srcRect l="17479" t="72128" r="43782"/>
          <a:stretch/>
        </p:blipFill>
        <p:spPr>
          <a:xfrm>
            <a:off x="7674480" y="2842920"/>
            <a:ext cx="2450160" cy="1483200"/>
          </a:xfrm>
          <a:prstGeom prst="rect">
            <a:avLst/>
          </a:prstGeom>
          <a:ln w="0">
            <a:noFill/>
          </a:ln>
        </p:spPr>
      </p:pic>
      <p:pic>
        <p:nvPicPr>
          <p:cNvPr id="319" name="Image 7"/>
          <p:cNvPicPr/>
          <p:nvPr/>
        </p:nvPicPr>
        <p:blipFill>
          <a:blip r:embed="rId3"/>
          <a:srcRect l="60437" t="66900"/>
          <a:stretch/>
        </p:blipFill>
        <p:spPr>
          <a:xfrm>
            <a:off x="10125360" y="2857680"/>
            <a:ext cx="2085480" cy="14684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176;p23"/>
          <p:cNvSpPr/>
          <p:nvPr/>
        </p:nvSpPr>
        <p:spPr>
          <a:xfrm rot="5400000">
            <a:off x="247680" y="5621400"/>
            <a:ext cx="1028160" cy="890640"/>
          </a:xfrm>
          <a:prstGeom prst="hexagon">
            <a:avLst>
              <a:gd name="adj" fmla="val 25000"/>
              <a:gd name="vf" fmla="val 115470"/>
            </a:avLst>
          </a:prstGeom>
          <a:noFill/>
          <a:ln w="28575">
            <a:solidFill>
              <a:srgbClr val="FFB30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21" name="Google Shape;177;p23"/>
          <p:cNvSpPr/>
          <p:nvPr/>
        </p:nvSpPr>
        <p:spPr>
          <a:xfrm rot="5400000">
            <a:off x="1023840" y="6146280"/>
            <a:ext cx="465480" cy="4032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E993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22" name="Google Shape;178;p23"/>
          <p:cNvSpPr/>
          <p:nvPr/>
        </p:nvSpPr>
        <p:spPr>
          <a:xfrm rot="5400000">
            <a:off x="1068480" y="5324040"/>
            <a:ext cx="318960" cy="27612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B301"/>
          </a:solidFill>
          <a:ln w="28575">
            <a:solidFill>
              <a:srgbClr val="FFB30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23" name="Espace réservé du contenu 1"/>
          <p:cNvSpPr/>
          <p:nvPr/>
        </p:nvSpPr>
        <p:spPr>
          <a:xfrm>
            <a:off x="427320" y="2388600"/>
            <a:ext cx="11314440" cy="4350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fr-FR" sz="24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fr-FR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4" name="Titre 9"/>
          <p:cNvSpPr/>
          <p:nvPr/>
        </p:nvSpPr>
        <p:spPr>
          <a:xfrm>
            <a:off x="135720" y="24840"/>
            <a:ext cx="11555280" cy="57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b">
            <a:noAutofit/>
          </a:bodyPr>
          <a:lstStyle/>
          <a:p>
            <a:pPr marL="9360" indent="-9360" defTabSz="914400">
              <a:lnSpc>
                <a:spcPct val="90000"/>
              </a:lnSpc>
              <a:tabLst>
                <a:tab pos="0" algn="l"/>
              </a:tabLst>
            </a:pPr>
            <a:r>
              <a:rPr lang="fr-FR" sz="2500" b="1" i="1" strike="noStrike" spc="-1">
                <a:solidFill>
                  <a:srgbClr val="2C5762"/>
                </a:solidFill>
                <a:latin typeface="IBM Plex Sans"/>
              </a:rPr>
              <a:t>EVOLUTION DU PLUi</a:t>
            </a:r>
            <a:endParaRPr lang="fr-FR" sz="2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5" name="ZoneTexte 2"/>
          <p:cNvSpPr/>
          <p:nvPr/>
        </p:nvSpPr>
        <p:spPr>
          <a:xfrm>
            <a:off x="376920" y="645120"/>
            <a:ext cx="6331680" cy="4186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 defTabSz="457200">
              <a:lnSpc>
                <a:spcPct val="120000"/>
              </a:lnSpc>
              <a:spcBef>
                <a:spcPts val="1001"/>
              </a:spcBef>
            </a:pPr>
            <a:r>
              <a:rPr lang="fr-FR" sz="1800" b="0" strike="noStrike" spc="-1">
                <a:solidFill>
                  <a:schemeClr val="accent3">
                    <a:lumMod val="75000"/>
                  </a:schemeClr>
                </a:solidFill>
                <a:latin typeface="Roboto light"/>
                <a:ea typeface="Roboto light"/>
              </a:rPr>
              <a:t>Changement de destination habitat, Saint-Eusèbe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326" name="Tableau 1"/>
          <p:cNvGraphicFramePr/>
          <p:nvPr/>
        </p:nvGraphicFramePr>
        <p:xfrm>
          <a:off x="513720" y="1496160"/>
          <a:ext cx="6194880" cy="3321942"/>
        </p:xfrm>
        <a:graphic>
          <a:graphicData uri="http://schemas.openxmlformats.org/drawingml/2006/table">
            <a:tbl>
              <a:tblPr/>
              <a:tblGrid>
                <a:gridCol w="15703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24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6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CRITERES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6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Critères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6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Détail des critères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Impact sur activité agricole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- site déjà bâti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- pas d’exploitation agricole à proximité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088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Impact sur paysage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- localisation dans un site bâti et accessible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- réhabilitation d’une bâtisse en pierre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44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Equipements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Site accessible / assainissement non collectif / ligne électrique basse tension / Eau FG80 / équipement privé à prévoir (pas de poteau incendie)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44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Autres critères éventuels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Accès route départementale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27" name="Image 5"/>
          <p:cNvPicPr/>
          <p:nvPr/>
        </p:nvPicPr>
        <p:blipFill>
          <a:blip r:embed="rId3"/>
          <a:srcRect t="59389"/>
          <a:stretch/>
        </p:blipFill>
        <p:spPr>
          <a:xfrm>
            <a:off x="7017120" y="2147760"/>
            <a:ext cx="5174640" cy="1373400"/>
          </a:xfrm>
          <a:prstGeom prst="rect">
            <a:avLst/>
          </a:prstGeom>
          <a:ln w="0">
            <a:noFill/>
          </a:ln>
        </p:spPr>
      </p:pic>
      <p:pic>
        <p:nvPicPr>
          <p:cNvPr id="328" name="Image 6"/>
          <p:cNvPicPr/>
          <p:nvPr/>
        </p:nvPicPr>
        <p:blipFill>
          <a:blip r:embed="rId4"/>
          <a:srcRect t="12716" b="16486"/>
          <a:stretch/>
        </p:blipFill>
        <p:spPr>
          <a:xfrm>
            <a:off x="7017120" y="3521520"/>
            <a:ext cx="5174640" cy="3333960"/>
          </a:xfrm>
          <a:prstGeom prst="rect">
            <a:avLst/>
          </a:prstGeom>
          <a:ln w="0">
            <a:noFill/>
          </a:ln>
        </p:spPr>
      </p:pic>
      <p:pic>
        <p:nvPicPr>
          <p:cNvPr id="329" name="Image 3"/>
          <p:cNvPicPr/>
          <p:nvPr/>
        </p:nvPicPr>
        <p:blipFill>
          <a:blip r:embed="rId3"/>
          <a:srcRect r="10757" b="43398"/>
          <a:stretch/>
        </p:blipFill>
        <p:spPr>
          <a:xfrm>
            <a:off x="7017120" y="1800"/>
            <a:ext cx="5174640" cy="21456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2760120" y="457200"/>
            <a:ext cx="8232840" cy="1599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marL="9360" indent="-936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5000" b="0" strike="noStrike" spc="-1">
                <a:solidFill>
                  <a:srgbClr val="2C5762"/>
                </a:solidFill>
                <a:latin typeface="Vollkorn SemiBold Italic"/>
              </a:rPr>
              <a:t>Les éléments de la modification </a:t>
            </a:r>
            <a:endParaRPr lang="en-US" sz="50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/>
          </p:nvPr>
        </p:nvSpPr>
        <p:spPr>
          <a:xfrm>
            <a:off x="2206440" y="2389320"/>
            <a:ext cx="8859240" cy="42494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rmAutofit fontScale="32500" lnSpcReduction="20000"/>
          </a:bodyPr>
          <a:lstStyle/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4300" b="0" strike="noStrike" spc="-1" dirty="0">
                <a:solidFill>
                  <a:schemeClr val="dk2"/>
                </a:solidFill>
                <a:latin typeface="Calibri"/>
              </a:rPr>
              <a:t>La mise en place de </a:t>
            </a:r>
            <a:r>
              <a:rPr lang="fr-FR" sz="4300" b="1" strike="noStrike" spc="-1" dirty="0">
                <a:solidFill>
                  <a:schemeClr val="dk2"/>
                </a:solidFill>
                <a:latin typeface="Calibri"/>
              </a:rPr>
              <a:t>9 STECAL</a:t>
            </a:r>
            <a:r>
              <a:rPr lang="fr-FR" sz="4300" b="0" strike="noStrike" spc="-1" dirty="0">
                <a:solidFill>
                  <a:schemeClr val="dk2"/>
                </a:solidFill>
                <a:latin typeface="Calibri"/>
              </a:rPr>
              <a:t> en zone A ou N et </a:t>
            </a:r>
            <a:r>
              <a:rPr lang="fr-FR" sz="4300" b="1" strike="noStrike" spc="-1" dirty="0">
                <a:solidFill>
                  <a:schemeClr val="dk2"/>
                </a:solidFill>
                <a:latin typeface="Calibri"/>
              </a:rPr>
              <a:t>les changements de destinations</a:t>
            </a:r>
            <a:r>
              <a:rPr lang="fr-FR" sz="4300" b="0" strike="noStrike" spc="-1" dirty="0">
                <a:solidFill>
                  <a:schemeClr val="dk2"/>
                </a:solidFill>
                <a:latin typeface="Calibri"/>
              </a:rPr>
              <a:t> en zone A et N permettrons à la CUCM de mettre en cohérence son PLUi avec son PADD pour ce qui concerne les orientations touristiques (PADD, plan canal …). </a:t>
            </a:r>
            <a:endParaRPr lang="en-US" sz="4300" b="0" strike="noStrike" spc="-1" dirty="0">
              <a:solidFill>
                <a:schemeClr val="dk1"/>
              </a:solidFill>
              <a:latin typeface="Calibri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4300" b="0" strike="noStrike" spc="-1" dirty="0">
                <a:solidFill>
                  <a:schemeClr val="dk2"/>
                </a:solidFill>
                <a:latin typeface="Calibri"/>
              </a:rPr>
              <a:t>Ces STECAL et pastillages ont été proposées à  la modification du PLUi → </a:t>
            </a:r>
            <a:r>
              <a:rPr lang="fr-FR" sz="4300" b="1" strike="noStrike" spc="-1" dirty="0">
                <a:solidFill>
                  <a:schemeClr val="dk2"/>
                </a:solidFill>
                <a:latin typeface="Calibri"/>
              </a:rPr>
              <a:t>objet de saisine de la CDPENAF</a:t>
            </a:r>
            <a:endParaRPr lang="en-US" sz="4300" b="0" strike="noStrike" spc="-1" dirty="0">
              <a:solidFill>
                <a:schemeClr val="dk1"/>
              </a:solidFill>
              <a:latin typeface="Calibri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4300" b="0" strike="noStrike" spc="-1" dirty="0">
                <a:solidFill>
                  <a:schemeClr val="dk2"/>
                </a:solidFill>
                <a:latin typeface="IBM Plex Sans"/>
              </a:rPr>
              <a:t>Cette modification comporte d’autres volets importants : </a:t>
            </a:r>
            <a:endParaRPr lang="en-US" sz="4300" b="0" strike="noStrike" spc="-1" dirty="0">
              <a:solidFill>
                <a:schemeClr val="dk1"/>
              </a:solidFill>
              <a:latin typeface="Calibri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4300" b="0" strike="noStrike" spc="-1" dirty="0">
                <a:solidFill>
                  <a:schemeClr val="dk2"/>
                </a:solidFill>
                <a:latin typeface="IBM Plex Sans"/>
              </a:rPr>
              <a:t>-  La traduction de la stratégie photovoltaïque de la CUCM dans le PLUi </a:t>
            </a:r>
            <a:endParaRPr lang="en-US" sz="4300" b="0" strike="noStrike" spc="-1" dirty="0">
              <a:solidFill>
                <a:schemeClr val="dk1"/>
              </a:solidFill>
              <a:latin typeface="Calibri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4300" b="0" strike="noStrike" spc="-1" dirty="0">
                <a:solidFill>
                  <a:schemeClr val="dk2"/>
                </a:solidFill>
                <a:latin typeface="IBM Plex Sans"/>
              </a:rPr>
              <a:t>	Création de nouveaux zonages</a:t>
            </a:r>
            <a:endParaRPr lang="en-US" sz="4300" b="0" strike="noStrike" spc="-1" dirty="0">
              <a:solidFill>
                <a:schemeClr val="dk1"/>
              </a:solidFill>
              <a:latin typeface="Calibri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4300" b="0" strike="noStrike" spc="-1" dirty="0">
                <a:solidFill>
                  <a:schemeClr val="dk2"/>
                </a:solidFill>
                <a:latin typeface="Calibri"/>
              </a:rPr>
              <a:t>	Création d’OAP pour préserver les milieux sensibles</a:t>
            </a:r>
            <a:endParaRPr lang="en-US" sz="4300" b="0" strike="noStrike" spc="-1" dirty="0">
              <a:solidFill>
                <a:schemeClr val="dk1"/>
              </a:solidFill>
              <a:latin typeface="Calibri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4300" b="0" strike="noStrike" spc="-1" dirty="0">
                <a:solidFill>
                  <a:schemeClr val="dk2"/>
                </a:solidFill>
                <a:latin typeface="Calibri"/>
              </a:rPr>
              <a:t>	</a:t>
            </a:r>
            <a:r>
              <a:rPr lang="fr-FR" sz="4300" b="0" strike="noStrike" spc="-1" dirty="0">
                <a:solidFill>
                  <a:schemeClr val="dk2"/>
                </a:solidFill>
                <a:latin typeface="IBM Plex Sans"/>
              </a:rPr>
              <a:t>Evolution du règlement écrit </a:t>
            </a:r>
            <a:endParaRPr lang="en-US" sz="4300" b="0" strike="noStrike" spc="-1" dirty="0">
              <a:solidFill>
                <a:schemeClr val="dk1"/>
              </a:solidFill>
              <a:latin typeface="Calibri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4300" b="0" strike="noStrike" spc="-1" dirty="0">
                <a:solidFill>
                  <a:schemeClr val="dk2"/>
                </a:solidFill>
                <a:latin typeface="IBM Plex Sans"/>
              </a:rPr>
              <a:t>-Traitement de L’éolien</a:t>
            </a:r>
            <a:endParaRPr lang="en-US" sz="4300" b="0" strike="noStrike" spc="-1" dirty="0">
              <a:solidFill>
                <a:schemeClr val="dk1"/>
              </a:solidFill>
              <a:latin typeface="Calibri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4300" b="0" strike="noStrike" spc="-1" dirty="0">
                <a:solidFill>
                  <a:schemeClr val="dk2"/>
                </a:solidFill>
                <a:latin typeface="Calibri"/>
              </a:rPr>
              <a:t>- Changements de sous zonages en zones U</a:t>
            </a:r>
            <a:endParaRPr lang="en-US" sz="4300" b="0" strike="noStrike" spc="-1" dirty="0">
              <a:solidFill>
                <a:schemeClr val="dk1"/>
              </a:solidFill>
              <a:latin typeface="Calibri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4300" b="0" strike="noStrike" spc="-1" dirty="0">
                <a:solidFill>
                  <a:schemeClr val="dk2"/>
                </a:solidFill>
                <a:latin typeface="Calibri"/>
              </a:rPr>
              <a:t>- Orientations d’aménagement et de programmation en zones U</a:t>
            </a:r>
            <a:endParaRPr lang="en-US" sz="4300" b="0" strike="noStrike" spc="-1" dirty="0">
              <a:solidFill>
                <a:schemeClr val="dk1"/>
              </a:solidFill>
              <a:latin typeface="Calibri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4300" b="0" strike="noStrike" spc="-1" dirty="0">
                <a:solidFill>
                  <a:schemeClr val="dk2"/>
                </a:solidFill>
                <a:latin typeface="Calibri"/>
              </a:rPr>
              <a:t>- Evolution du règlement écrit </a:t>
            </a:r>
            <a:endParaRPr lang="en-US" sz="4300" b="0" strike="noStrike" spc="-1" dirty="0">
              <a:solidFill>
                <a:schemeClr val="dk1"/>
              </a:solidFill>
              <a:latin typeface="Calibri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4300" b="0" strike="noStrike" spc="-1" dirty="0">
                <a:solidFill>
                  <a:schemeClr val="dk2"/>
                </a:solidFill>
                <a:latin typeface="Calibri"/>
              </a:rPr>
              <a:t>-Autres évolutions</a:t>
            </a:r>
            <a:endParaRPr lang="en-US" sz="4300" b="0" strike="noStrike" spc="-1" dirty="0">
              <a:solidFill>
                <a:schemeClr val="dk1"/>
              </a:solidFill>
              <a:latin typeface="Calibri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3800" b="0" strike="noStrike" spc="-1" dirty="0">
                <a:solidFill>
                  <a:schemeClr val="dk2"/>
                </a:solidFill>
                <a:latin typeface="Calibri"/>
              </a:rPr>
              <a:t>	</a:t>
            </a:r>
            <a:endParaRPr lang="en-US" sz="3800" b="0" strike="noStrike" spc="-1" dirty="0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106" name="Google Shape;68;p14"/>
          <p:cNvPicPr/>
          <p:nvPr/>
        </p:nvPicPr>
        <p:blipFill>
          <a:blip r:embed="rId3"/>
          <a:stretch/>
        </p:blipFill>
        <p:spPr>
          <a:xfrm rot="204600">
            <a:off x="9810360" y="3759480"/>
            <a:ext cx="2057400" cy="30394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176;p23"/>
          <p:cNvSpPr/>
          <p:nvPr/>
        </p:nvSpPr>
        <p:spPr>
          <a:xfrm rot="5400000">
            <a:off x="247680" y="5621400"/>
            <a:ext cx="1028160" cy="890640"/>
          </a:xfrm>
          <a:prstGeom prst="hexagon">
            <a:avLst>
              <a:gd name="adj" fmla="val 25000"/>
              <a:gd name="vf" fmla="val 115470"/>
            </a:avLst>
          </a:prstGeom>
          <a:noFill/>
          <a:ln w="28575">
            <a:solidFill>
              <a:srgbClr val="FFB30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31" name="Google Shape;177;p23"/>
          <p:cNvSpPr/>
          <p:nvPr/>
        </p:nvSpPr>
        <p:spPr>
          <a:xfrm rot="5400000">
            <a:off x="1023840" y="6146280"/>
            <a:ext cx="465480" cy="4032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E993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32" name="Google Shape;178;p23"/>
          <p:cNvSpPr/>
          <p:nvPr/>
        </p:nvSpPr>
        <p:spPr>
          <a:xfrm rot="5400000">
            <a:off x="1068480" y="5324040"/>
            <a:ext cx="318960" cy="27612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B301"/>
          </a:solidFill>
          <a:ln w="28575">
            <a:solidFill>
              <a:srgbClr val="FFB30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33" name="Titre 9"/>
          <p:cNvSpPr/>
          <p:nvPr/>
        </p:nvSpPr>
        <p:spPr>
          <a:xfrm>
            <a:off x="135720" y="24840"/>
            <a:ext cx="11555280" cy="57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b">
            <a:noAutofit/>
          </a:bodyPr>
          <a:lstStyle/>
          <a:p>
            <a:pPr marL="9360" indent="-9360" defTabSz="914400">
              <a:lnSpc>
                <a:spcPct val="90000"/>
              </a:lnSpc>
              <a:tabLst>
                <a:tab pos="0" algn="l"/>
              </a:tabLst>
            </a:pPr>
            <a:r>
              <a:rPr lang="fr-FR" sz="2500" b="1" i="1" strike="noStrike" spc="-1">
                <a:solidFill>
                  <a:srgbClr val="2C5762"/>
                </a:solidFill>
                <a:latin typeface="IBM Plex Sans"/>
              </a:rPr>
              <a:t>EVOLUTION DU PLUi</a:t>
            </a:r>
            <a:endParaRPr lang="fr-FR" sz="2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4" name="ZoneTexte 2"/>
          <p:cNvSpPr/>
          <p:nvPr/>
        </p:nvSpPr>
        <p:spPr>
          <a:xfrm>
            <a:off x="376920" y="645120"/>
            <a:ext cx="6331680" cy="74772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 defTabSz="457200">
              <a:lnSpc>
                <a:spcPct val="120000"/>
              </a:lnSpc>
              <a:spcBef>
                <a:spcPts val="1001"/>
              </a:spcBef>
            </a:pPr>
            <a:r>
              <a:rPr lang="fr-FR" sz="1800" b="0" strike="noStrike" spc="-1">
                <a:solidFill>
                  <a:schemeClr val="accent3">
                    <a:lumMod val="75000"/>
                  </a:schemeClr>
                </a:solidFill>
                <a:latin typeface="Roboto light"/>
                <a:ea typeface="Roboto light"/>
              </a:rPr>
              <a:t>Changement de destination ancien bâtiment agricole en habitat, Saint-Eusèbe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335" name="Tableau 1"/>
          <p:cNvGraphicFramePr/>
          <p:nvPr/>
        </p:nvGraphicFramePr>
        <p:xfrm>
          <a:off x="489240" y="1496160"/>
          <a:ext cx="6219360" cy="3834006"/>
        </p:xfrm>
        <a:graphic>
          <a:graphicData uri="http://schemas.openxmlformats.org/drawingml/2006/table">
            <a:tbl>
              <a:tblPr/>
              <a:tblGrid>
                <a:gridCol w="15523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67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6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CRITERES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6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Critères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6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Détail des critères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Impact sur activité agricole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- site déjà bâti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- site d’exploitation agricole avec périmètre de réciprocité : pas de changement de destination tant que l’exploitation est en activité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088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Impact sur paysage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- localisation dans un site bâti et accessible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- réhabilitation de bâtisses en pierre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44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Equipements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Site accessible / assainissement non collectif / ligne électrique basse tension / Eau PVC63 / équipement privé à prévoir (pas de poteau incendie)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44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Autres critères éventuels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b="0" strike="noStrike" spc="-1">
                        <a:solidFill>
                          <a:schemeClr val="dk1"/>
                        </a:solidFill>
                        <a:latin typeface="Calibri"/>
                        <a:ea typeface="Times New Roman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36" name="Image 6"/>
          <p:cNvPicPr/>
          <p:nvPr/>
        </p:nvPicPr>
        <p:blipFill>
          <a:blip r:embed="rId3"/>
          <a:stretch/>
        </p:blipFill>
        <p:spPr>
          <a:xfrm>
            <a:off x="6977160" y="-4320"/>
            <a:ext cx="5214240" cy="2392560"/>
          </a:xfrm>
          <a:prstGeom prst="rect">
            <a:avLst/>
          </a:prstGeom>
          <a:ln w="0">
            <a:noFill/>
          </a:ln>
        </p:spPr>
      </p:pic>
      <p:pic>
        <p:nvPicPr>
          <p:cNvPr id="337" name="Image 8"/>
          <p:cNvPicPr/>
          <p:nvPr/>
        </p:nvPicPr>
        <p:blipFill>
          <a:blip r:embed="rId4"/>
          <a:srcRect t="50755" r="1805"/>
          <a:stretch/>
        </p:blipFill>
        <p:spPr>
          <a:xfrm>
            <a:off x="6977160" y="2371320"/>
            <a:ext cx="5214240" cy="2341440"/>
          </a:xfrm>
          <a:prstGeom prst="rect">
            <a:avLst/>
          </a:prstGeom>
          <a:ln w="0">
            <a:noFill/>
          </a:ln>
        </p:spPr>
      </p:pic>
      <p:pic>
        <p:nvPicPr>
          <p:cNvPr id="338" name="Image 5"/>
          <p:cNvPicPr/>
          <p:nvPr/>
        </p:nvPicPr>
        <p:blipFill>
          <a:blip r:embed="rId5"/>
          <a:srcRect t="9553" b="10132"/>
          <a:stretch/>
        </p:blipFill>
        <p:spPr>
          <a:xfrm>
            <a:off x="9409680" y="-4320"/>
            <a:ext cx="2781720" cy="2375280"/>
          </a:xfrm>
          <a:prstGeom prst="rect">
            <a:avLst/>
          </a:prstGeom>
          <a:ln w="0">
            <a:noFill/>
          </a:ln>
        </p:spPr>
      </p:pic>
      <p:pic>
        <p:nvPicPr>
          <p:cNvPr id="339" name="Image 3"/>
          <p:cNvPicPr/>
          <p:nvPr/>
        </p:nvPicPr>
        <p:blipFill>
          <a:blip r:embed="rId4"/>
          <a:srcRect r="1805" b="51499"/>
          <a:stretch/>
        </p:blipFill>
        <p:spPr>
          <a:xfrm>
            <a:off x="6977160" y="4551840"/>
            <a:ext cx="5214240" cy="23058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176;p23"/>
          <p:cNvSpPr/>
          <p:nvPr/>
        </p:nvSpPr>
        <p:spPr>
          <a:xfrm rot="5400000">
            <a:off x="247680" y="5621400"/>
            <a:ext cx="1028160" cy="890640"/>
          </a:xfrm>
          <a:prstGeom prst="hexagon">
            <a:avLst>
              <a:gd name="adj" fmla="val 25000"/>
              <a:gd name="vf" fmla="val 115470"/>
            </a:avLst>
          </a:prstGeom>
          <a:noFill/>
          <a:ln w="28575">
            <a:solidFill>
              <a:srgbClr val="FFB30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41" name="Google Shape;177;p23"/>
          <p:cNvSpPr/>
          <p:nvPr/>
        </p:nvSpPr>
        <p:spPr>
          <a:xfrm rot="5400000">
            <a:off x="1023840" y="6146280"/>
            <a:ext cx="465480" cy="4032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E993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42" name="Google Shape;178;p23"/>
          <p:cNvSpPr/>
          <p:nvPr/>
        </p:nvSpPr>
        <p:spPr>
          <a:xfrm rot="5400000">
            <a:off x="1068480" y="5324040"/>
            <a:ext cx="318960" cy="27612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B301"/>
          </a:solidFill>
          <a:ln w="28575">
            <a:solidFill>
              <a:srgbClr val="FFB30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43" name="Espace réservé du contenu 1"/>
          <p:cNvSpPr/>
          <p:nvPr/>
        </p:nvSpPr>
        <p:spPr>
          <a:xfrm>
            <a:off x="427320" y="2388600"/>
            <a:ext cx="11314440" cy="4350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fr-FR" sz="24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fr-FR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4" name="Titre 9"/>
          <p:cNvSpPr/>
          <p:nvPr/>
        </p:nvSpPr>
        <p:spPr>
          <a:xfrm>
            <a:off x="135720" y="24840"/>
            <a:ext cx="11555280" cy="57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b">
            <a:noAutofit/>
          </a:bodyPr>
          <a:lstStyle/>
          <a:p>
            <a:pPr marL="9360" indent="-9360" defTabSz="914400">
              <a:lnSpc>
                <a:spcPct val="90000"/>
              </a:lnSpc>
              <a:tabLst>
                <a:tab pos="0" algn="l"/>
              </a:tabLst>
            </a:pPr>
            <a:r>
              <a:rPr lang="fr-FR" sz="2500" b="1" i="1" strike="noStrike" spc="-1">
                <a:solidFill>
                  <a:srgbClr val="2C5762"/>
                </a:solidFill>
                <a:latin typeface="IBM Plex Sans"/>
              </a:rPr>
              <a:t>EVOLUTION DU PLUi</a:t>
            </a:r>
            <a:endParaRPr lang="fr-FR" sz="2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5" name="ZoneTexte 2"/>
          <p:cNvSpPr/>
          <p:nvPr/>
        </p:nvSpPr>
        <p:spPr>
          <a:xfrm>
            <a:off x="376920" y="645120"/>
            <a:ext cx="6331680" cy="74772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 defTabSz="457200">
              <a:lnSpc>
                <a:spcPct val="120000"/>
              </a:lnSpc>
              <a:spcBef>
                <a:spcPts val="1001"/>
              </a:spcBef>
            </a:pPr>
            <a:r>
              <a:rPr lang="fr-FR" sz="1800" b="0" strike="noStrike" spc="-1">
                <a:solidFill>
                  <a:schemeClr val="accent3">
                    <a:lumMod val="75000"/>
                  </a:schemeClr>
                </a:solidFill>
                <a:latin typeface="Roboto light"/>
                <a:ea typeface="Roboto light"/>
              </a:rPr>
              <a:t>Réhabilitation d’un bâtiment agricole en maison d’habitation, Gourdon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346" name="Tableau 1"/>
          <p:cNvGraphicFramePr/>
          <p:nvPr/>
        </p:nvGraphicFramePr>
        <p:xfrm>
          <a:off x="450000" y="1496160"/>
          <a:ext cx="6788880" cy="3577974"/>
        </p:xfrm>
        <a:graphic>
          <a:graphicData uri="http://schemas.openxmlformats.org/drawingml/2006/table">
            <a:tbl>
              <a:tblPr/>
              <a:tblGrid>
                <a:gridCol w="1625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634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6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CRITERES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6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Critères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6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Détail des critères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Impact sur activité agricole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- site déjà bâti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- pas d’exploitation agricole à proximité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088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Impact sur paysage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- localisation dans un site bâti et accessible (petite portion de chemin à aménager)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- réhabilitation de bâtisse en pierre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44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Equipements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Faible gabarit voie à proximité / assainissement non collectif / ligne électrique basse tension / Eau PEHD 50 (branchement long à prévoir) / équipement privé à prévoir (pas de poteau incendie)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44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Autres critères éventuels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b="0" strike="noStrike" spc="-1">
                        <a:solidFill>
                          <a:schemeClr val="dk1"/>
                        </a:solidFill>
                        <a:latin typeface="Calibri"/>
                        <a:ea typeface="Times New Roman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47" name="Image 5"/>
          <p:cNvPicPr/>
          <p:nvPr/>
        </p:nvPicPr>
        <p:blipFill>
          <a:blip r:embed="rId3"/>
          <a:srcRect l="1009"/>
          <a:stretch/>
        </p:blipFill>
        <p:spPr>
          <a:xfrm>
            <a:off x="7689600" y="0"/>
            <a:ext cx="4502160" cy="2197800"/>
          </a:xfrm>
          <a:prstGeom prst="rect">
            <a:avLst/>
          </a:prstGeom>
          <a:ln w="0">
            <a:noFill/>
          </a:ln>
        </p:spPr>
      </p:pic>
      <p:pic>
        <p:nvPicPr>
          <p:cNvPr id="348" name="Image 7"/>
          <p:cNvPicPr/>
          <p:nvPr/>
        </p:nvPicPr>
        <p:blipFill>
          <a:blip r:embed="rId4"/>
          <a:stretch/>
        </p:blipFill>
        <p:spPr>
          <a:xfrm>
            <a:off x="7689600" y="2189880"/>
            <a:ext cx="4502160" cy="2024640"/>
          </a:xfrm>
          <a:prstGeom prst="rect">
            <a:avLst/>
          </a:prstGeom>
          <a:ln w="0">
            <a:noFill/>
          </a:ln>
        </p:spPr>
      </p:pic>
      <p:pic>
        <p:nvPicPr>
          <p:cNvPr id="349" name="Image 6"/>
          <p:cNvPicPr/>
          <p:nvPr/>
        </p:nvPicPr>
        <p:blipFill>
          <a:blip r:embed="rId5"/>
          <a:srcRect t="18471" b="13467"/>
          <a:stretch/>
        </p:blipFill>
        <p:spPr>
          <a:xfrm>
            <a:off x="7689600" y="4226400"/>
            <a:ext cx="4502160" cy="26312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176;p23"/>
          <p:cNvSpPr/>
          <p:nvPr/>
        </p:nvSpPr>
        <p:spPr>
          <a:xfrm rot="5400000">
            <a:off x="247680" y="5621400"/>
            <a:ext cx="1028160" cy="890640"/>
          </a:xfrm>
          <a:prstGeom prst="hexagon">
            <a:avLst>
              <a:gd name="adj" fmla="val 25000"/>
              <a:gd name="vf" fmla="val 115470"/>
            </a:avLst>
          </a:prstGeom>
          <a:noFill/>
          <a:ln w="28575">
            <a:solidFill>
              <a:srgbClr val="FFB30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51" name="Google Shape;177;p23"/>
          <p:cNvSpPr/>
          <p:nvPr/>
        </p:nvSpPr>
        <p:spPr>
          <a:xfrm rot="5400000">
            <a:off x="1023840" y="6146280"/>
            <a:ext cx="465480" cy="4032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E993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52" name="Google Shape;178;p23"/>
          <p:cNvSpPr/>
          <p:nvPr/>
        </p:nvSpPr>
        <p:spPr>
          <a:xfrm rot="5400000">
            <a:off x="1068480" y="5324040"/>
            <a:ext cx="318960" cy="27612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B301"/>
          </a:solidFill>
          <a:ln w="28575">
            <a:solidFill>
              <a:srgbClr val="FFB30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53" name="Espace réservé du contenu 1"/>
          <p:cNvSpPr/>
          <p:nvPr/>
        </p:nvSpPr>
        <p:spPr>
          <a:xfrm>
            <a:off x="427320" y="2388600"/>
            <a:ext cx="11314440" cy="4350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fr-FR" sz="24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fr-FR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4" name="Titre 9"/>
          <p:cNvSpPr/>
          <p:nvPr/>
        </p:nvSpPr>
        <p:spPr>
          <a:xfrm>
            <a:off x="135720" y="24840"/>
            <a:ext cx="11555280" cy="57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b">
            <a:noAutofit/>
          </a:bodyPr>
          <a:lstStyle/>
          <a:p>
            <a:pPr marL="9360" indent="-9360" defTabSz="914400">
              <a:lnSpc>
                <a:spcPct val="90000"/>
              </a:lnSpc>
              <a:tabLst>
                <a:tab pos="0" algn="l"/>
              </a:tabLst>
            </a:pPr>
            <a:r>
              <a:rPr lang="fr-FR" sz="2500" b="1" i="1" strike="noStrike" spc="-1">
                <a:solidFill>
                  <a:srgbClr val="2C5762"/>
                </a:solidFill>
                <a:latin typeface="IBM Plex Sans"/>
              </a:rPr>
              <a:t>EVOLUTION DU PLUi</a:t>
            </a:r>
            <a:endParaRPr lang="fr-FR" sz="2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5" name="ZoneTexte 2"/>
          <p:cNvSpPr/>
          <p:nvPr/>
        </p:nvSpPr>
        <p:spPr>
          <a:xfrm>
            <a:off x="376920" y="645120"/>
            <a:ext cx="6331680" cy="4186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 defTabSz="457200">
              <a:lnSpc>
                <a:spcPct val="120000"/>
              </a:lnSpc>
              <a:spcBef>
                <a:spcPts val="1001"/>
              </a:spcBef>
            </a:pPr>
            <a:r>
              <a:rPr lang="fr-FR" sz="1800" b="0" strike="noStrike" spc="-1">
                <a:solidFill>
                  <a:schemeClr val="accent3">
                    <a:lumMod val="75000"/>
                  </a:schemeClr>
                </a:solidFill>
                <a:latin typeface="Roboto light"/>
                <a:ea typeface="Roboto light"/>
              </a:rPr>
              <a:t>Changement de destination, Le Breuil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356" name="Tableau 1"/>
          <p:cNvGraphicFramePr/>
          <p:nvPr/>
        </p:nvGraphicFramePr>
        <p:xfrm>
          <a:off x="450000" y="1496160"/>
          <a:ext cx="5988240" cy="2861764"/>
        </p:xfrm>
        <a:graphic>
          <a:graphicData uri="http://schemas.openxmlformats.org/drawingml/2006/table">
            <a:tbl>
              <a:tblPr/>
              <a:tblGrid>
                <a:gridCol w="1605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82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6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CRITERES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6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Critères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6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Détail des critères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Impact sur activité agricole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- maison isolée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- pas d’exploitation agricole à proximité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088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Impact sur paysage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-déjà transformé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44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Equipements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Eau PVC50 / Poteau incendie à plus de 200m / Assainissement autonome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44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Autres critères éventuels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Accessibilité route départementale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57" name="ZoneTexte 7"/>
          <p:cNvSpPr/>
          <p:nvPr/>
        </p:nvSpPr>
        <p:spPr>
          <a:xfrm>
            <a:off x="316080" y="4079880"/>
            <a:ext cx="4911120" cy="3456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 defTabSz="457200">
              <a:lnSpc>
                <a:spcPct val="120000"/>
              </a:lnSpc>
              <a:spcBef>
                <a:spcPts val="1001"/>
              </a:spcBef>
            </a:pPr>
            <a:r>
              <a:rPr lang="fr-FR" sz="1400" b="1" strike="noStrike" spc="-1">
                <a:solidFill>
                  <a:srgbClr val="FF0000"/>
                </a:solidFill>
                <a:latin typeface="Roboto light"/>
                <a:ea typeface="Roboto light"/>
              </a:rPr>
              <a:t>Garage déjà transformé en habitation</a:t>
            </a:r>
            <a:endParaRPr lang="fr-FR" sz="1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58" name="Image 8"/>
          <p:cNvPicPr/>
          <p:nvPr/>
        </p:nvPicPr>
        <p:blipFill>
          <a:blip r:embed="rId3"/>
          <a:srcRect l="49663" b="42461"/>
          <a:stretch/>
        </p:blipFill>
        <p:spPr>
          <a:xfrm>
            <a:off x="6683040" y="0"/>
            <a:ext cx="2784600" cy="2539800"/>
          </a:xfrm>
          <a:prstGeom prst="rect">
            <a:avLst/>
          </a:prstGeom>
          <a:ln w="0">
            <a:noFill/>
          </a:ln>
        </p:spPr>
      </p:pic>
      <p:pic>
        <p:nvPicPr>
          <p:cNvPr id="359" name="Image 3"/>
          <p:cNvPicPr/>
          <p:nvPr/>
        </p:nvPicPr>
        <p:blipFill>
          <a:blip r:embed="rId3"/>
          <a:srcRect l="1273" t="61104" r="27711"/>
          <a:stretch/>
        </p:blipFill>
        <p:spPr>
          <a:xfrm>
            <a:off x="6673320" y="2540160"/>
            <a:ext cx="5518080" cy="2411640"/>
          </a:xfrm>
          <a:prstGeom prst="rect">
            <a:avLst/>
          </a:prstGeom>
          <a:ln w="0">
            <a:noFill/>
          </a:ln>
        </p:spPr>
      </p:pic>
      <p:pic>
        <p:nvPicPr>
          <p:cNvPr id="360" name="Image 5"/>
          <p:cNvPicPr/>
          <p:nvPr/>
        </p:nvPicPr>
        <p:blipFill>
          <a:blip r:embed="rId3"/>
          <a:srcRect r="51845" b="43729"/>
          <a:stretch/>
        </p:blipFill>
        <p:spPr>
          <a:xfrm>
            <a:off x="9468000" y="0"/>
            <a:ext cx="2723760" cy="2539800"/>
          </a:xfrm>
          <a:prstGeom prst="rect">
            <a:avLst/>
          </a:prstGeom>
          <a:ln w="0">
            <a:noFill/>
          </a:ln>
        </p:spPr>
      </p:pic>
      <p:pic>
        <p:nvPicPr>
          <p:cNvPr id="361" name="Image 9"/>
          <p:cNvPicPr/>
          <p:nvPr/>
        </p:nvPicPr>
        <p:blipFill>
          <a:blip r:embed="rId4"/>
          <a:srcRect t="22924" b="27634"/>
          <a:stretch/>
        </p:blipFill>
        <p:spPr>
          <a:xfrm>
            <a:off x="6673320" y="4952160"/>
            <a:ext cx="5527800" cy="1938960"/>
          </a:xfrm>
          <a:prstGeom prst="rect">
            <a:avLst/>
          </a:prstGeom>
          <a:ln w="0">
            <a:noFill/>
          </a:ln>
        </p:spPr>
      </p:pic>
      <p:sp>
        <p:nvSpPr>
          <p:cNvPr id="362" name="Rectangle 10"/>
          <p:cNvSpPr/>
          <p:nvPr/>
        </p:nvSpPr>
        <p:spPr>
          <a:xfrm>
            <a:off x="8429760" y="5413680"/>
            <a:ext cx="140760" cy="172440"/>
          </a:xfrm>
          <a:prstGeom prst="rect">
            <a:avLst/>
          </a:prstGeom>
          <a:solidFill>
            <a:srgbClr val="FF5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strike="noStrike" spc="-1">
              <a:solidFill>
                <a:schemeClr val="lt1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176;p23"/>
          <p:cNvSpPr/>
          <p:nvPr/>
        </p:nvSpPr>
        <p:spPr>
          <a:xfrm rot="5400000">
            <a:off x="247680" y="5621400"/>
            <a:ext cx="1028160" cy="890640"/>
          </a:xfrm>
          <a:prstGeom prst="hexagon">
            <a:avLst>
              <a:gd name="adj" fmla="val 25000"/>
              <a:gd name="vf" fmla="val 115470"/>
            </a:avLst>
          </a:prstGeom>
          <a:noFill/>
          <a:ln w="28575">
            <a:solidFill>
              <a:srgbClr val="FFB30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64" name="Google Shape;177;p23"/>
          <p:cNvSpPr/>
          <p:nvPr/>
        </p:nvSpPr>
        <p:spPr>
          <a:xfrm rot="5400000">
            <a:off x="1023840" y="6146280"/>
            <a:ext cx="465480" cy="4032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E993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65" name="Google Shape;178;p23"/>
          <p:cNvSpPr/>
          <p:nvPr/>
        </p:nvSpPr>
        <p:spPr>
          <a:xfrm rot="5400000">
            <a:off x="1068480" y="5324040"/>
            <a:ext cx="318960" cy="27612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B301"/>
          </a:solidFill>
          <a:ln w="28575">
            <a:solidFill>
              <a:srgbClr val="FFB30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66" name="Titre 9"/>
          <p:cNvSpPr/>
          <p:nvPr/>
        </p:nvSpPr>
        <p:spPr>
          <a:xfrm>
            <a:off x="135720" y="24840"/>
            <a:ext cx="11555280" cy="57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b">
            <a:noAutofit/>
          </a:bodyPr>
          <a:lstStyle/>
          <a:p>
            <a:pPr marL="9360" indent="-9360" defTabSz="914400">
              <a:lnSpc>
                <a:spcPct val="90000"/>
              </a:lnSpc>
              <a:tabLst>
                <a:tab pos="0" algn="l"/>
              </a:tabLst>
            </a:pPr>
            <a:r>
              <a:rPr lang="fr-FR" sz="2500" b="1" i="1" strike="noStrike" spc="-1">
                <a:solidFill>
                  <a:srgbClr val="2C5762"/>
                </a:solidFill>
                <a:latin typeface="IBM Plex Sans"/>
              </a:rPr>
              <a:t>EVOLUTION DU PLUi</a:t>
            </a:r>
            <a:endParaRPr lang="fr-FR" sz="2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7" name="ZoneTexte 2"/>
          <p:cNvSpPr/>
          <p:nvPr/>
        </p:nvSpPr>
        <p:spPr>
          <a:xfrm>
            <a:off x="376920" y="645120"/>
            <a:ext cx="6331680" cy="4186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 defTabSz="457200">
              <a:lnSpc>
                <a:spcPct val="120000"/>
              </a:lnSpc>
              <a:spcBef>
                <a:spcPts val="1001"/>
              </a:spcBef>
            </a:pPr>
            <a:r>
              <a:rPr lang="fr-FR" sz="1800" b="0" strike="noStrike" spc="-1">
                <a:solidFill>
                  <a:schemeClr val="accent3">
                    <a:lumMod val="75000"/>
                  </a:schemeClr>
                </a:solidFill>
                <a:latin typeface="Roboto light"/>
                <a:ea typeface="Roboto light"/>
              </a:rPr>
              <a:t>Changement de destination, Gourdon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368" name="Tableau 1"/>
          <p:cNvGraphicFramePr/>
          <p:nvPr/>
        </p:nvGraphicFramePr>
        <p:xfrm>
          <a:off x="513720" y="1496160"/>
          <a:ext cx="6331680" cy="2861764"/>
        </p:xfrm>
        <a:graphic>
          <a:graphicData uri="http://schemas.openxmlformats.org/drawingml/2006/table">
            <a:tbl>
              <a:tblPr/>
              <a:tblGrid>
                <a:gridCol w="15807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50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6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CRITERES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6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Critères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6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Détail des critères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Impact sur activité agricole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- maison isolée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- pas d’exploitation agricole à proximité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088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Impact sur paysage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- déjà transformé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44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Equipements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Site accessible RD / assainissement autonome / ligne électrique basse tension / Eau / Réserve incendie éventuelle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44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Autres critères éventuels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Accessibilité route départementale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69" name="ZoneTexte 7"/>
          <p:cNvSpPr/>
          <p:nvPr/>
        </p:nvSpPr>
        <p:spPr>
          <a:xfrm>
            <a:off x="376920" y="4078800"/>
            <a:ext cx="4911120" cy="3456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 defTabSz="457200">
              <a:lnSpc>
                <a:spcPct val="120000"/>
              </a:lnSpc>
              <a:spcBef>
                <a:spcPts val="1001"/>
              </a:spcBef>
            </a:pPr>
            <a:r>
              <a:rPr lang="fr-FR" sz="1400" b="1" strike="noStrike" spc="-1">
                <a:solidFill>
                  <a:srgbClr val="FF0000"/>
                </a:solidFill>
                <a:latin typeface="Roboto light"/>
                <a:ea typeface="Roboto light"/>
              </a:rPr>
              <a:t>Grange déjà transformée en habitation</a:t>
            </a:r>
            <a:endParaRPr lang="fr-FR" sz="1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70" name="Image 6"/>
          <p:cNvPicPr/>
          <p:nvPr/>
        </p:nvPicPr>
        <p:blipFill>
          <a:blip r:embed="rId3"/>
          <a:srcRect b="47154"/>
          <a:stretch/>
        </p:blipFill>
        <p:spPr>
          <a:xfrm>
            <a:off x="7424280" y="-13680"/>
            <a:ext cx="4763520" cy="2116080"/>
          </a:xfrm>
          <a:prstGeom prst="rect">
            <a:avLst/>
          </a:prstGeom>
          <a:ln w="0">
            <a:noFill/>
          </a:ln>
        </p:spPr>
      </p:pic>
      <p:pic>
        <p:nvPicPr>
          <p:cNvPr id="371" name="Image 5"/>
          <p:cNvPicPr/>
          <p:nvPr/>
        </p:nvPicPr>
        <p:blipFill>
          <a:blip r:embed="rId4"/>
          <a:srcRect t="8733" b="33963"/>
          <a:stretch/>
        </p:blipFill>
        <p:spPr>
          <a:xfrm>
            <a:off x="7449480" y="4678200"/>
            <a:ext cx="4763520" cy="2179440"/>
          </a:xfrm>
          <a:prstGeom prst="rect">
            <a:avLst/>
          </a:prstGeom>
          <a:ln w="0">
            <a:noFill/>
          </a:ln>
        </p:spPr>
      </p:pic>
      <p:pic>
        <p:nvPicPr>
          <p:cNvPr id="372" name="Image 3"/>
          <p:cNvPicPr/>
          <p:nvPr/>
        </p:nvPicPr>
        <p:blipFill>
          <a:blip r:embed="rId3"/>
          <a:srcRect t="55474" r="48117" b="10164"/>
          <a:stretch/>
        </p:blipFill>
        <p:spPr>
          <a:xfrm>
            <a:off x="7424280" y="2102760"/>
            <a:ext cx="4763520" cy="26521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PlaceHolder 1"/>
          <p:cNvSpPr>
            <a:spLocks noGrp="1"/>
          </p:cNvSpPr>
          <p:nvPr>
            <p:ph type="title"/>
          </p:nvPr>
        </p:nvSpPr>
        <p:spPr>
          <a:xfrm>
            <a:off x="2760120" y="2727360"/>
            <a:ext cx="7047360" cy="1599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marL="9360" indent="-936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4400" b="0" strike="noStrike" cap="all" spc="-1">
                <a:solidFill>
                  <a:schemeClr val="lt1"/>
                </a:solidFill>
                <a:latin typeface="IBM Plex Sans SemiBold"/>
              </a:rPr>
              <a:t>ANNEXES</a:t>
            </a:r>
            <a:endParaRPr lang="en-US" sz="4400" b="0" strike="noStrike" spc="-1">
              <a:solidFill>
                <a:schemeClr val="dk1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PlaceHolder 1"/>
          <p:cNvSpPr>
            <a:spLocks noGrp="1"/>
          </p:cNvSpPr>
          <p:nvPr>
            <p:ph type="title"/>
          </p:nvPr>
        </p:nvSpPr>
        <p:spPr>
          <a:xfrm>
            <a:off x="2760120" y="2727360"/>
            <a:ext cx="7047360" cy="1599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marL="9360" indent="-936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4400" b="0" strike="noStrike" cap="all" spc="-1">
                <a:solidFill>
                  <a:schemeClr val="lt1"/>
                </a:solidFill>
                <a:latin typeface="IBM Plex Sans SemiBold"/>
              </a:rPr>
              <a:t>REGLEMENTS POUR LES STECAL</a:t>
            </a:r>
            <a:endParaRPr lang="en-US" sz="44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75" name="PlaceHolder 2"/>
          <p:cNvSpPr>
            <a:spLocks noGrp="1"/>
          </p:cNvSpPr>
          <p:nvPr>
            <p:ph/>
          </p:nvPr>
        </p:nvSpPr>
        <p:spPr>
          <a:xfrm>
            <a:off x="2760120" y="1640880"/>
            <a:ext cx="1960920" cy="596520"/>
          </a:xfrm>
          <a:prstGeom prst="rect">
            <a:avLst/>
          </a:prstGeom>
          <a:noFill/>
          <a:ln w="0">
            <a:solidFill>
              <a:schemeClr val="lt2"/>
            </a:solidFill>
          </a:ln>
        </p:spPr>
        <p:txBody>
          <a:bodyPr lIns="91440" tIns="45720" rIns="91440" bIns="45720" anchor="ctr">
            <a:noAutofit/>
          </a:bodyPr>
          <a:lstStyle/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400" b="0" strike="noStrike" cap="all" spc="97">
                <a:solidFill>
                  <a:schemeClr val="lt2"/>
                </a:solidFill>
                <a:latin typeface="IBM Plex Sans"/>
              </a:rPr>
              <a:t>ANNEXE 1</a:t>
            </a:r>
            <a:endParaRPr lang="en-US" sz="2400" b="0" strike="noStrike" spc="-1">
              <a:solidFill>
                <a:schemeClr val="dk1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176;p23"/>
          <p:cNvSpPr/>
          <p:nvPr/>
        </p:nvSpPr>
        <p:spPr>
          <a:xfrm rot="5400000">
            <a:off x="247680" y="5621400"/>
            <a:ext cx="1028160" cy="890640"/>
          </a:xfrm>
          <a:prstGeom prst="hexagon">
            <a:avLst>
              <a:gd name="adj" fmla="val 25000"/>
              <a:gd name="vf" fmla="val 115470"/>
            </a:avLst>
          </a:prstGeom>
          <a:noFill/>
          <a:ln w="28575">
            <a:solidFill>
              <a:srgbClr val="FFB30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77" name="Google Shape;177;p23"/>
          <p:cNvSpPr/>
          <p:nvPr/>
        </p:nvSpPr>
        <p:spPr>
          <a:xfrm rot="5400000">
            <a:off x="1023840" y="6146280"/>
            <a:ext cx="465480" cy="4032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E993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78" name="Google Shape;178;p23"/>
          <p:cNvSpPr/>
          <p:nvPr/>
        </p:nvSpPr>
        <p:spPr>
          <a:xfrm rot="5400000">
            <a:off x="1068480" y="5324040"/>
            <a:ext cx="318960" cy="27612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B301"/>
          </a:solidFill>
          <a:ln w="28575">
            <a:solidFill>
              <a:srgbClr val="FFB30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79" name="Espace réservé du contenu 1"/>
          <p:cNvSpPr/>
          <p:nvPr/>
        </p:nvSpPr>
        <p:spPr>
          <a:xfrm>
            <a:off x="427320" y="2388600"/>
            <a:ext cx="11314440" cy="4350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fr-FR" sz="24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fr-FR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0" name="Titre 9"/>
          <p:cNvSpPr/>
          <p:nvPr/>
        </p:nvSpPr>
        <p:spPr>
          <a:xfrm>
            <a:off x="135720" y="24840"/>
            <a:ext cx="12055680" cy="57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b">
            <a:noAutofit/>
          </a:bodyPr>
          <a:lstStyle/>
          <a:p>
            <a:pPr marL="9360" indent="-9360" defTabSz="914400">
              <a:lnSpc>
                <a:spcPct val="90000"/>
              </a:lnSpc>
              <a:tabLst>
                <a:tab pos="0" algn="l"/>
              </a:tabLst>
            </a:pPr>
            <a:r>
              <a:rPr lang="fr-FR" sz="2500" b="1" i="1" strike="noStrike" spc="-1">
                <a:solidFill>
                  <a:srgbClr val="2C5762"/>
                </a:solidFill>
                <a:latin typeface="IBM Plex Sans"/>
              </a:rPr>
              <a:t>EVOLUTION DU PLUi – Evolutions réglementaires liées aux STECAL</a:t>
            </a:r>
            <a:endParaRPr lang="fr-FR" sz="2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1" name="ZoneTexte 2"/>
          <p:cNvSpPr/>
          <p:nvPr/>
        </p:nvSpPr>
        <p:spPr>
          <a:xfrm>
            <a:off x="376920" y="645120"/>
            <a:ext cx="6331680" cy="4186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 defTabSz="457200">
              <a:lnSpc>
                <a:spcPct val="120000"/>
              </a:lnSpc>
              <a:spcBef>
                <a:spcPts val="1001"/>
              </a:spcBef>
            </a:pPr>
            <a:r>
              <a:rPr lang="fr-FR" sz="1800" b="0" strike="noStrike" spc="-1">
                <a:solidFill>
                  <a:schemeClr val="accent3">
                    <a:lumMod val="75000"/>
                  </a:schemeClr>
                </a:solidFill>
                <a:latin typeface="Roboto light"/>
                <a:ea typeface="Roboto light"/>
              </a:rPr>
              <a:t>Section 1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82" name="Image 5"/>
          <p:cNvPicPr/>
          <p:nvPr/>
        </p:nvPicPr>
        <p:blipFill>
          <a:blip r:embed="rId3"/>
          <a:stretch/>
        </p:blipFill>
        <p:spPr>
          <a:xfrm>
            <a:off x="316080" y="1096200"/>
            <a:ext cx="5779440" cy="2086560"/>
          </a:xfrm>
          <a:prstGeom prst="rect">
            <a:avLst/>
          </a:prstGeom>
          <a:ln w="0">
            <a:noFill/>
          </a:ln>
        </p:spPr>
      </p:pic>
      <p:pic>
        <p:nvPicPr>
          <p:cNvPr id="383" name="Image 7"/>
          <p:cNvPicPr/>
          <p:nvPr/>
        </p:nvPicPr>
        <p:blipFill>
          <a:blip r:embed="rId4"/>
          <a:stretch/>
        </p:blipFill>
        <p:spPr>
          <a:xfrm>
            <a:off x="6895080" y="645120"/>
            <a:ext cx="4980240" cy="6178680"/>
          </a:xfrm>
          <a:prstGeom prst="rect">
            <a:avLst/>
          </a:prstGeom>
          <a:ln w="0">
            <a:noFill/>
          </a:ln>
        </p:spPr>
      </p:pic>
      <p:pic>
        <p:nvPicPr>
          <p:cNvPr id="384" name="Image 9"/>
          <p:cNvPicPr/>
          <p:nvPr/>
        </p:nvPicPr>
        <p:blipFill>
          <a:blip r:embed="rId5"/>
          <a:stretch/>
        </p:blipFill>
        <p:spPr>
          <a:xfrm>
            <a:off x="376920" y="3165480"/>
            <a:ext cx="5307840" cy="37119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176;p23"/>
          <p:cNvSpPr/>
          <p:nvPr/>
        </p:nvSpPr>
        <p:spPr>
          <a:xfrm rot="5400000">
            <a:off x="247680" y="5621400"/>
            <a:ext cx="1028160" cy="890640"/>
          </a:xfrm>
          <a:prstGeom prst="hexagon">
            <a:avLst>
              <a:gd name="adj" fmla="val 25000"/>
              <a:gd name="vf" fmla="val 115470"/>
            </a:avLst>
          </a:prstGeom>
          <a:noFill/>
          <a:ln w="28575">
            <a:solidFill>
              <a:srgbClr val="FFB30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86" name="Google Shape;177;p23"/>
          <p:cNvSpPr/>
          <p:nvPr/>
        </p:nvSpPr>
        <p:spPr>
          <a:xfrm rot="5400000">
            <a:off x="1023840" y="6146280"/>
            <a:ext cx="465480" cy="4032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E993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87" name="Google Shape;178;p23"/>
          <p:cNvSpPr/>
          <p:nvPr/>
        </p:nvSpPr>
        <p:spPr>
          <a:xfrm rot="5400000">
            <a:off x="1068480" y="5324040"/>
            <a:ext cx="318960" cy="27612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B301"/>
          </a:solidFill>
          <a:ln w="28575">
            <a:solidFill>
              <a:srgbClr val="FFB30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88" name="Espace réservé du contenu 1"/>
          <p:cNvSpPr/>
          <p:nvPr/>
        </p:nvSpPr>
        <p:spPr>
          <a:xfrm>
            <a:off x="427320" y="2388600"/>
            <a:ext cx="11314440" cy="4350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fr-FR" sz="24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fr-FR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9" name="Titre 9"/>
          <p:cNvSpPr/>
          <p:nvPr/>
        </p:nvSpPr>
        <p:spPr>
          <a:xfrm>
            <a:off x="135720" y="24840"/>
            <a:ext cx="12055680" cy="57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b">
            <a:noAutofit/>
          </a:bodyPr>
          <a:lstStyle/>
          <a:p>
            <a:pPr marL="9360" indent="-9360" defTabSz="914400">
              <a:lnSpc>
                <a:spcPct val="90000"/>
              </a:lnSpc>
              <a:tabLst>
                <a:tab pos="0" algn="l"/>
              </a:tabLst>
            </a:pPr>
            <a:r>
              <a:rPr lang="fr-FR" sz="2500" b="1" i="1" strike="noStrike" spc="-1">
                <a:solidFill>
                  <a:srgbClr val="2C5762"/>
                </a:solidFill>
                <a:latin typeface="IBM Plex Sans"/>
              </a:rPr>
              <a:t>EVOLUTION DU PLUi – Evolutions réglementaires liées aux STECAL</a:t>
            </a:r>
            <a:endParaRPr lang="fr-FR" sz="2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0" name="ZoneTexte 2"/>
          <p:cNvSpPr/>
          <p:nvPr/>
        </p:nvSpPr>
        <p:spPr>
          <a:xfrm>
            <a:off x="376920" y="645120"/>
            <a:ext cx="6331680" cy="4186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 defTabSz="457200">
              <a:lnSpc>
                <a:spcPct val="120000"/>
              </a:lnSpc>
              <a:spcBef>
                <a:spcPts val="1001"/>
              </a:spcBef>
            </a:pPr>
            <a:r>
              <a:rPr lang="fr-FR" sz="1800" b="0" strike="noStrike" spc="-1">
                <a:solidFill>
                  <a:schemeClr val="accent3">
                    <a:lumMod val="75000"/>
                  </a:schemeClr>
                </a:solidFill>
                <a:latin typeface="Roboto light"/>
                <a:ea typeface="Roboto light"/>
              </a:rPr>
              <a:t>Section 1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91" name="Image 3"/>
          <p:cNvPicPr/>
          <p:nvPr/>
        </p:nvPicPr>
        <p:blipFill>
          <a:blip r:embed="rId3"/>
          <a:stretch/>
        </p:blipFill>
        <p:spPr>
          <a:xfrm>
            <a:off x="582120" y="1096200"/>
            <a:ext cx="5897520" cy="19911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ZoneTexte 3"/>
          <p:cNvSpPr/>
          <p:nvPr/>
        </p:nvSpPr>
        <p:spPr>
          <a:xfrm>
            <a:off x="376920" y="279360"/>
            <a:ext cx="6331680" cy="4186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 defTabSz="457200">
              <a:lnSpc>
                <a:spcPct val="120000"/>
              </a:lnSpc>
              <a:spcBef>
                <a:spcPts val="1001"/>
              </a:spcBef>
            </a:pPr>
            <a:r>
              <a:rPr lang="fr-FR" sz="1800" b="0" strike="noStrike" spc="-1">
                <a:solidFill>
                  <a:schemeClr val="accent3">
                    <a:lumMod val="75000"/>
                  </a:schemeClr>
                </a:solidFill>
                <a:latin typeface="Roboto light"/>
                <a:ea typeface="Roboto light"/>
              </a:rPr>
              <a:t>Section 2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3" name="Google Shape;176;p23"/>
          <p:cNvSpPr/>
          <p:nvPr/>
        </p:nvSpPr>
        <p:spPr>
          <a:xfrm rot="5400000">
            <a:off x="247680" y="5621400"/>
            <a:ext cx="1028160" cy="890640"/>
          </a:xfrm>
          <a:prstGeom prst="hexagon">
            <a:avLst>
              <a:gd name="adj" fmla="val 25000"/>
              <a:gd name="vf" fmla="val 115470"/>
            </a:avLst>
          </a:prstGeom>
          <a:noFill/>
          <a:ln w="28575">
            <a:solidFill>
              <a:srgbClr val="FFB30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94" name="Google Shape;177;p23"/>
          <p:cNvSpPr/>
          <p:nvPr/>
        </p:nvSpPr>
        <p:spPr>
          <a:xfrm rot="5400000">
            <a:off x="1023840" y="6146280"/>
            <a:ext cx="465480" cy="4032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E993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95" name="Google Shape;178;p23"/>
          <p:cNvSpPr/>
          <p:nvPr/>
        </p:nvSpPr>
        <p:spPr>
          <a:xfrm rot="5400000">
            <a:off x="1068480" y="5324040"/>
            <a:ext cx="318960" cy="27612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B301"/>
          </a:solidFill>
          <a:ln w="28575">
            <a:solidFill>
              <a:srgbClr val="FFB30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96" name="Espace réservé du contenu 1"/>
          <p:cNvSpPr/>
          <p:nvPr/>
        </p:nvSpPr>
        <p:spPr>
          <a:xfrm>
            <a:off x="427320" y="2388600"/>
            <a:ext cx="11314440" cy="4350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fr-FR" sz="24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fr-FR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7" name="Titre 9"/>
          <p:cNvSpPr/>
          <p:nvPr/>
        </p:nvSpPr>
        <p:spPr>
          <a:xfrm>
            <a:off x="135720" y="-192960"/>
            <a:ext cx="11555280" cy="57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b">
            <a:noAutofit/>
          </a:bodyPr>
          <a:lstStyle/>
          <a:p>
            <a:pPr marL="9360" indent="-9360" defTabSz="914400">
              <a:lnSpc>
                <a:spcPct val="90000"/>
              </a:lnSpc>
              <a:tabLst>
                <a:tab pos="0" algn="l"/>
              </a:tabLst>
            </a:pPr>
            <a:r>
              <a:rPr lang="fr-FR" sz="2500" b="1" i="1" strike="noStrike" spc="-1">
                <a:solidFill>
                  <a:srgbClr val="2C5762"/>
                </a:solidFill>
                <a:latin typeface="IBM Plex Sans"/>
              </a:rPr>
              <a:t>EVOLUTION DU PLUi (PHOTOVOLTAIQUE ET AGRIVOLTAIQUE)</a:t>
            </a:r>
            <a:endParaRPr lang="fr-FR" sz="2500" b="0" strike="noStrike" spc="-1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398" name="Tableau 1"/>
          <p:cNvGraphicFramePr/>
          <p:nvPr/>
        </p:nvGraphicFramePr>
        <p:xfrm>
          <a:off x="489240" y="678600"/>
          <a:ext cx="11159640" cy="6195828"/>
        </p:xfrm>
        <a:graphic>
          <a:graphicData uri="http://schemas.openxmlformats.org/drawingml/2006/table">
            <a:tbl>
              <a:tblPr/>
              <a:tblGrid>
                <a:gridCol w="11775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82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3640"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3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Chapitre</a:t>
                      </a:r>
                      <a:endParaRPr lang="fr-FR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6200" marR="162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3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Dispositions modifiées du PLUi</a:t>
                      </a:r>
                      <a:endParaRPr lang="fr-FR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6200" marR="162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4720">
                <a:tc rowSpan="5"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3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Dispositions applicables : </a:t>
                      </a:r>
                      <a:r>
                        <a:rPr lang="fr-FR" sz="13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A</a:t>
                      </a:r>
                      <a:endParaRPr lang="fr-FR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fr-FR" sz="13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 </a:t>
                      </a:r>
                      <a:endParaRPr lang="fr-FR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fr-FR" sz="13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Caractéristiques urbaine, architecturale, environnementale et paysagère</a:t>
                      </a:r>
                      <a:endParaRPr lang="fr-FR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6200" marR="162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3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1 IMPLANTATION DES CONSTRUCTIONS</a:t>
                      </a:r>
                      <a:endParaRPr lang="fr-FR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3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1-1 PAR RAPPORT AUX VOIES ET EMPRISES PUBLIQUES</a:t>
                      </a:r>
                      <a:endParaRPr lang="fr-FR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3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(…)</a:t>
                      </a:r>
                      <a:endParaRPr lang="fr-FR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27360">
                <a:tc v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tabLst>
                          <a:tab pos="0" algn="l"/>
                        </a:tabLst>
                      </a:pPr>
                      <a:r>
                        <a:rPr lang="fr-FR" sz="13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1-2 PAR RAPPORT AUX LIMITES SEPARATIVES</a:t>
                      </a:r>
                      <a:endParaRPr lang="fr-FR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just" defTabSz="914400">
                        <a:lnSpc>
                          <a:spcPct val="120000"/>
                        </a:lnSpc>
                        <a:tabLst>
                          <a:tab pos="0" algn="l"/>
                        </a:tabLst>
                      </a:pPr>
                      <a:endParaRPr lang="fr-FR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just" defTabSz="914400">
                        <a:lnSpc>
                          <a:spcPct val="120000"/>
                        </a:lnSpc>
                        <a:tabLst>
                          <a:tab pos="0" algn="l"/>
                        </a:tabLst>
                      </a:pPr>
                      <a:r>
                        <a:rPr lang="fr-FR" sz="13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a) Constructions neuves</a:t>
                      </a:r>
                      <a:endParaRPr lang="fr-FR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just" defTabSz="914400">
                        <a:lnSpc>
                          <a:spcPct val="120000"/>
                        </a:lnSpc>
                        <a:tabLst>
                          <a:tab pos="0" algn="l"/>
                        </a:tabLst>
                      </a:pPr>
                      <a:r>
                        <a:rPr lang="fr-FR" sz="13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Les constructions peuvent s’implanter en limite séparative ou en retrait sous réserve du respect du droit des tiers.</a:t>
                      </a:r>
                      <a:endParaRPr lang="fr-FR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just" defTabSz="914400">
                        <a:lnSpc>
                          <a:spcPct val="120000"/>
                        </a:lnSpc>
                        <a:tabLst>
                          <a:tab pos="0" algn="l"/>
                        </a:tabLst>
                      </a:pPr>
                      <a:r>
                        <a:rPr lang="fr-FR" sz="1300" b="0" strike="noStrike" spc="-1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Calibri"/>
                          <a:ea typeface="Times New Roman"/>
                        </a:rPr>
                        <a:t>En zones ALhr et ALhn, l’implantation des constructions nouvelles peuvent s’implanter en limite séparative ou en retrait à une distance minimale de 3 mètres.</a:t>
                      </a:r>
                      <a:endParaRPr lang="fr-FR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just" defTabSz="914400">
                        <a:lnSpc>
                          <a:spcPct val="120000"/>
                        </a:lnSpc>
                        <a:tabLst>
                          <a:tab pos="0" algn="l"/>
                        </a:tabLst>
                      </a:pPr>
                      <a:r>
                        <a:rPr lang="fr-FR" sz="13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(…)</a:t>
                      </a:r>
                      <a:endParaRPr lang="fr-FR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just" defTabSz="914400">
                        <a:lnSpc>
                          <a:spcPct val="120000"/>
                        </a:lnSpc>
                        <a:tabLst>
                          <a:tab pos="0" algn="l"/>
                        </a:tabLst>
                      </a:pPr>
                      <a:r>
                        <a:rPr lang="fr-FR" sz="13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b) Constructions existantes</a:t>
                      </a:r>
                      <a:endParaRPr lang="fr-FR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just" defTabSz="914400">
                        <a:lnSpc>
                          <a:spcPct val="120000"/>
                        </a:lnSpc>
                        <a:tabLst>
                          <a:tab pos="0" algn="l"/>
                        </a:tabLst>
                      </a:pPr>
                      <a:r>
                        <a:rPr lang="fr-FR" sz="13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(…)</a:t>
                      </a:r>
                      <a:endParaRPr lang="fr-FR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0040">
                <a:tc v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3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1-3 IMPLANTATION DES CONSTRUCTIONS AU SEIN D’UNE MEME PROPRIETE</a:t>
                      </a:r>
                      <a:endParaRPr lang="fr-FR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3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(…)</a:t>
                      </a:r>
                      <a:endParaRPr lang="fr-FR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27360">
                <a:tc v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tabLst>
                          <a:tab pos="0" algn="l"/>
                        </a:tabLst>
                      </a:pPr>
                      <a:r>
                        <a:rPr lang="fr-FR" sz="13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1-4 HAUTEUR DES CONSTRUCTIONS</a:t>
                      </a:r>
                      <a:endParaRPr lang="fr-FR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just" defTabSz="914400">
                        <a:lnSpc>
                          <a:spcPct val="120000"/>
                        </a:lnSpc>
                        <a:tabLst>
                          <a:tab pos="0" algn="l"/>
                        </a:tabLst>
                      </a:pPr>
                      <a:r>
                        <a:rPr lang="fr-FR" sz="13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(…)</a:t>
                      </a:r>
                      <a:endParaRPr lang="fr-FR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fr-FR" sz="1300" b="0" strike="noStrike" spc="-1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Calibri"/>
                          <a:ea typeface="Times New Roman"/>
                        </a:rPr>
                        <a:t>La hauteur des constructions situées dans les couloirs de passage de lignes électriques ne doit pas excéder 8 mètres.	</a:t>
                      </a:r>
                      <a:endParaRPr lang="fr-FR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fr-FR" sz="1300" b="0" strike="noStrike" spc="-1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Calibri"/>
                          <a:ea typeface="Times New Roman"/>
                        </a:rPr>
                        <a:t>La hauteur des constructions neuves à usage d’habitation ne doit pas excéder 6 mètres. En zones ALhr et ALhn, la hauteur des constructions neuves ne doit pas excéder 5 mètres. Des hauteurs différentes pourront être autorisées pour des extensions et aménagements de bâtiments existants non conformes à ces règles en respectant la hauteur du bâtiment existant.</a:t>
                      </a:r>
                      <a:endParaRPr lang="fr-FR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fr-FR" sz="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27360">
                <a:tc vMerge="1">
                  <a:txBody>
                    <a:bodyPr/>
                    <a:lstStyle/>
                    <a:p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fr-FR" sz="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fr-FR" sz="1300" b="0" strike="noStrike" spc="-1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1-5 EMPRISE AU SOL</a:t>
                      </a:r>
                      <a:endParaRPr lang="fr-FR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fr-FR" sz="1300" b="0" strike="noStrike" spc="-1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L’ensemble cumulées des emprises au sol des constructions neuves et des extensions des constructions existantes ne doit pas dépasser :</a:t>
                      </a:r>
                      <a:endParaRPr lang="fr-FR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fr-FR" sz="1300" b="0" strike="noStrike" spc="-1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En zone ALhr : 100 m²</a:t>
                      </a:r>
                      <a:endParaRPr lang="fr-FR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fr-FR" sz="1300" b="0" strike="noStrike" spc="-1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En zone ALhn : 20 m², uniquement dans le cadre de l’extension d’une construction existante</a:t>
                      </a:r>
                      <a:endParaRPr lang="fr-FR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ZoneTexte 3"/>
          <p:cNvSpPr/>
          <p:nvPr/>
        </p:nvSpPr>
        <p:spPr>
          <a:xfrm>
            <a:off x="376920" y="279360"/>
            <a:ext cx="6331680" cy="4186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 defTabSz="457200">
              <a:lnSpc>
                <a:spcPct val="120000"/>
              </a:lnSpc>
              <a:spcBef>
                <a:spcPts val="1001"/>
              </a:spcBef>
            </a:pPr>
            <a:r>
              <a:rPr lang="fr-FR" sz="1800" b="0" strike="noStrike" spc="-1">
                <a:solidFill>
                  <a:schemeClr val="accent3">
                    <a:lumMod val="75000"/>
                  </a:schemeClr>
                </a:solidFill>
                <a:latin typeface="Roboto light"/>
                <a:ea typeface="Roboto light"/>
              </a:rPr>
              <a:t>Section 2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0" name="Google Shape;176;p23"/>
          <p:cNvSpPr/>
          <p:nvPr/>
        </p:nvSpPr>
        <p:spPr>
          <a:xfrm rot="5400000">
            <a:off x="247680" y="5621400"/>
            <a:ext cx="1028160" cy="890640"/>
          </a:xfrm>
          <a:prstGeom prst="hexagon">
            <a:avLst>
              <a:gd name="adj" fmla="val 25000"/>
              <a:gd name="vf" fmla="val 115470"/>
            </a:avLst>
          </a:prstGeom>
          <a:noFill/>
          <a:ln w="28575">
            <a:solidFill>
              <a:srgbClr val="FFB30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01" name="Google Shape;177;p23"/>
          <p:cNvSpPr/>
          <p:nvPr/>
        </p:nvSpPr>
        <p:spPr>
          <a:xfrm rot="5400000">
            <a:off x="1023840" y="6146280"/>
            <a:ext cx="465480" cy="4032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E993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02" name="Google Shape;178;p23"/>
          <p:cNvSpPr/>
          <p:nvPr/>
        </p:nvSpPr>
        <p:spPr>
          <a:xfrm rot="5400000">
            <a:off x="1068480" y="5324040"/>
            <a:ext cx="318960" cy="27612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B301"/>
          </a:solidFill>
          <a:ln w="28575">
            <a:solidFill>
              <a:srgbClr val="FFB30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03" name="Espace réservé du contenu 1"/>
          <p:cNvSpPr/>
          <p:nvPr/>
        </p:nvSpPr>
        <p:spPr>
          <a:xfrm>
            <a:off x="427320" y="2388600"/>
            <a:ext cx="11314440" cy="4350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fr-FR" sz="24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fr-FR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4" name="Titre 9"/>
          <p:cNvSpPr/>
          <p:nvPr/>
        </p:nvSpPr>
        <p:spPr>
          <a:xfrm>
            <a:off x="135720" y="-192960"/>
            <a:ext cx="11555280" cy="57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b">
            <a:noAutofit/>
          </a:bodyPr>
          <a:lstStyle/>
          <a:p>
            <a:pPr marL="9360" indent="-9360" defTabSz="914400">
              <a:lnSpc>
                <a:spcPct val="90000"/>
              </a:lnSpc>
              <a:tabLst>
                <a:tab pos="0" algn="l"/>
              </a:tabLst>
            </a:pPr>
            <a:r>
              <a:rPr lang="fr-FR" sz="2500" b="1" i="1" strike="noStrike" spc="-1">
                <a:solidFill>
                  <a:srgbClr val="2C5762"/>
                </a:solidFill>
                <a:latin typeface="IBM Plex Sans"/>
              </a:rPr>
              <a:t>EVOLUTION DU PLUi (PHOTOVOLTAIQUE ET AGRIVOLTAIQUE)</a:t>
            </a:r>
            <a:endParaRPr lang="fr-FR" sz="2500" b="0" strike="noStrike" spc="-1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405" name="Tableau 1"/>
          <p:cNvGraphicFramePr/>
          <p:nvPr/>
        </p:nvGraphicFramePr>
        <p:xfrm>
          <a:off x="450000" y="773640"/>
          <a:ext cx="11159640" cy="2348199"/>
        </p:xfrm>
        <a:graphic>
          <a:graphicData uri="http://schemas.openxmlformats.org/drawingml/2006/table">
            <a:tbl>
              <a:tblPr/>
              <a:tblGrid>
                <a:gridCol w="115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09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3640"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3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Chapitre</a:t>
                      </a:r>
                      <a:endParaRPr lang="fr-FR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6200" marR="162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3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Dispositions modifiées du PLUi</a:t>
                      </a:r>
                      <a:endParaRPr lang="fr-FR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6200" marR="162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6160"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3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Dispositions applicables : </a:t>
                      </a:r>
                      <a:r>
                        <a:rPr lang="fr-FR" sz="13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A</a:t>
                      </a:r>
                      <a:endParaRPr lang="fr-FR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fr-FR" sz="13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 </a:t>
                      </a:r>
                      <a:endParaRPr lang="fr-FR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fr-FR" sz="13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Caractéristiques urbaine, architecturale, environnementale et paysagère</a:t>
                      </a:r>
                      <a:endParaRPr lang="fr-FR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6200" marR="162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fr-FR" sz="13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3 TRAITEMENT ENVIRONNEMENTAL ET PAYSAGER DES ESPACES NON-BÂTIS ET ABORDS DES CONSTRUCTIONS</a:t>
                      </a:r>
                      <a:endParaRPr lang="fr-FR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fr-FR" sz="13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(…)</a:t>
                      </a:r>
                      <a:endParaRPr lang="fr-FR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fr-FR" sz="1300" b="0" strike="noStrike" spc="-1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En zones ALhr et ALhn : </a:t>
                      </a:r>
                      <a:endParaRPr lang="fr-FR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fr-FR" sz="1300" b="0" strike="noStrike" spc="-1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les voies de desserte et les aires de stationnement seront traitées de manière à être perméables ou semi-perméables,</a:t>
                      </a:r>
                      <a:endParaRPr lang="fr-FR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fr-FR" sz="1300" b="0" strike="noStrike" spc="-1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les surfaces végétalisées minimales représenteront :</a:t>
                      </a:r>
                      <a:endParaRPr lang="fr-FR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457200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fr-FR" sz="1300" b="0" strike="noStrike" spc="-1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En zone ALhr : 10% de la surface de la zone</a:t>
                      </a:r>
                      <a:endParaRPr lang="fr-FR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457200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fr-FR" sz="1300" b="0" strike="noStrike" spc="-1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En zone Alhn : 90% de la surface de la zone, dont 80% en pleine terre,</a:t>
                      </a:r>
                      <a:endParaRPr lang="fr-FR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just" defTabSz="914400">
                        <a:lnSpc>
                          <a:spcPct val="120000"/>
                        </a:lnSpc>
                        <a:tabLst>
                          <a:tab pos="0" algn="l"/>
                        </a:tabLst>
                      </a:pPr>
                      <a:endParaRPr lang="fr-FR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2760120" y="2727360"/>
            <a:ext cx="8755200" cy="1599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marL="9360" indent="-936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4400" b="0" strike="noStrike" cap="all" spc="-1">
                <a:solidFill>
                  <a:schemeClr val="lt1"/>
                </a:solidFill>
                <a:latin typeface="IBM Plex Sans SemiBold"/>
                <a:ea typeface="IBM Plex Sans SemiBold"/>
              </a:rPr>
              <a:t>CREATION DE 9 SECTEURS DE TAILLE ET DE CAPACITE D’ACCUEIL LIMITEES</a:t>
            </a:r>
            <a:endParaRPr lang="en-US" sz="4400" b="0" strike="noStrike" spc="-1">
              <a:solidFill>
                <a:schemeClr val="dk1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176;p23"/>
          <p:cNvSpPr/>
          <p:nvPr/>
        </p:nvSpPr>
        <p:spPr>
          <a:xfrm rot="5400000">
            <a:off x="247680" y="5621400"/>
            <a:ext cx="1028160" cy="890640"/>
          </a:xfrm>
          <a:prstGeom prst="hexagon">
            <a:avLst>
              <a:gd name="adj" fmla="val 25000"/>
              <a:gd name="vf" fmla="val 115470"/>
            </a:avLst>
          </a:prstGeom>
          <a:noFill/>
          <a:ln w="28575">
            <a:solidFill>
              <a:srgbClr val="FFB30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07" name="Google Shape;177;p23"/>
          <p:cNvSpPr/>
          <p:nvPr/>
        </p:nvSpPr>
        <p:spPr>
          <a:xfrm rot="5400000">
            <a:off x="1023840" y="6146280"/>
            <a:ext cx="465480" cy="4032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E993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08" name="Google Shape;178;p23"/>
          <p:cNvSpPr/>
          <p:nvPr/>
        </p:nvSpPr>
        <p:spPr>
          <a:xfrm rot="5400000">
            <a:off x="1068480" y="5324040"/>
            <a:ext cx="318960" cy="27612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B301"/>
          </a:solidFill>
          <a:ln w="28575">
            <a:solidFill>
              <a:srgbClr val="FFB30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09" name="Espace réservé du contenu 1"/>
          <p:cNvSpPr/>
          <p:nvPr/>
        </p:nvSpPr>
        <p:spPr>
          <a:xfrm>
            <a:off x="427320" y="2388600"/>
            <a:ext cx="11314440" cy="4350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fr-FR" sz="24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fr-FR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0" name="Titre 9"/>
          <p:cNvSpPr/>
          <p:nvPr/>
        </p:nvSpPr>
        <p:spPr>
          <a:xfrm>
            <a:off x="135720" y="24840"/>
            <a:ext cx="12055680" cy="57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b">
            <a:noAutofit/>
          </a:bodyPr>
          <a:lstStyle/>
          <a:p>
            <a:pPr marL="9360" indent="-9360" defTabSz="914400">
              <a:lnSpc>
                <a:spcPct val="90000"/>
              </a:lnSpc>
              <a:tabLst>
                <a:tab pos="0" algn="l"/>
              </a:tabLst>
            </a:pPr>
            <a:r>
              <a:rPr lang="fr-FR" sz="2500" b="1" i="1" strike="noStrike" spc="-1">
                <a:solidFill>
                  <a:srgbClr val="2C5762"/>
                </a:solidFill>
                <a:latin typeface="IBM Plex Sans"/>
              </a:rPr>
              <a:t>EVOLUTION DU PLUi – Evolutions réglementaires liées aux STECAL</a:t>
            </a:r>
            <a:endParaRPr lang="fr-FR" sz="2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1" name="ZoneTexte 2"/>
          <p:cNvSpPr/>
          <p:nvPr/>
        </p:nvSpPr>
        <p:spPr>
          <a:xfrm>
            <a:off x="376920" y="645120"/>
            <a:ext cx="6331680" cy="4186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 defTabSz="457200">
              <a:lnSpc>
                <a:spcPct val="120000"/>
              </a:lnSpc>
              <a:spcBef>
                <a:spcPts val="1001"/>
              </a:spcBef>
            </a:pPr>
            <a:r>
              <a:rPr lang="fr-FR" sz="1800" b="0" strike="noStrike" spc="-1">
                <a:solidFill>
                  <a:schemeClr val="accent3">
                    <a:lumMod val="75000"/>
                  </a:schemeClr>
                </a:solidFill>
                <a:latin typeface="Roboto light"/>
                <a:ea typeface="Roboto light"/>
              </a:rPr>
              <a:t>Section 1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12" name="Image 3"/>
          <p:cNvPicPr/>
          <p:nvPr/>
        </p:nvPicPr>
        <p:blipFill>
          <a:blip r:embed="rId3"/>
          <a:stretch/>
        </p:blipFill>
        <p:spPr>
          <a:xfrm>
            <a:off x="450000" y="1069200"/>
            <a:ext cx="4653360" cy="2588760"/>
          </a:xfrm>
          <a:prstGeom prst="rect">
            <a:avLst/>
          </a:prstGeom>
          <a:ln w="0">
            <a:noFill/>
          </a:ln>
        </p:spPr>
      </p:pic>
      <p:pic>
        <p:nvPicPr>
          <p:cNvPr id="413" name="Image 8"/>
          <p:cNvPicPr/>
          <p:nvPr/>
        </p:nvPicPr>
        <p:blipFill>
          <a:blip r:embed="rId4"/>
          <a:stretch/>
        </p:blipFill>
        <p:spPr>
          <a:xfrm>
            <a:off x="6506640" y="645120"/>
            <a:ext cx="5571720" cy="6276600"/>
          </a:xfrm>
          <a:prstGeom prst="rect">
            <a:avLst/>
          </a:prstGeom>
          <a:ln w="0">
            <a:noFill/>
          </a:ln>
        </p:spPr>
      </p:pic>
      <p:pic>
        <p:nvPicPr>
          <p:cNvPr id="414" name="Image 11"/>
          <p:cNvPicPr/>
          <p:nvPr/>
        </p:nvPicPr>
        <p:blipFill>
          <a:blip r:embed="rId5"/>
          <a:stretch/>
        </p:blipFill>
        <p:spPr>
          <a:xfrm>
            <a:off x="316080" y="3840120"/>
            <a:ext cx="5581440" cy="2990520"/>
          </a:xfrm>
          <a:prstGeom prst="rect">
            <a:avLst/>
          </a:prstGeom>
          <a:ln w="0">
            <a:noFill/>
          </a:ln>
        </p:spPr>
      </p:pic>
      <p:sp>
        <p:nvSpPr>
          <p:cNvPr id="415" name="Rectangle 1"/>
          <p:cNvSpPr/>
          <p:nvPr/>
        </p:nvSpPr>
        <p:spPr>
          <a:xfrm>
            <a:off x="4412520" y="3429000"/>
            <a:ext cx="22824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fr-FR" sz="1800" b="0" strike="noStrike" spc="-1">
              <a:solidFill>
                <a:schemeClr val="lt1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176;p23"/>
          <p:cNvSpPr/>
          <p:nvPr/>
        </p:nvSpPr>
        <p:spPr>
          <a:xfrm rot="5400000">
            <a:off x="247680" y="5621400"/>
            <a:ext cx="1028160" cy="890640"/>
          </a:xfrm>
          <a:prstGeom prst="hexagon">
            <a:avLst>
              <a:gd name="adj" fmla="val 25000"/>
              <a:gd name="vf" fmla="val 115470"/>
            </a:avLst>
          </a:prstGeom>
          <a:noFill/>
          <a:ln w="28575">
            <a:solidFill>
              <a:srgbClr val="FFB30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17" name="Google Shape;177;p23"/>
          <p:cNvSpPr/>
          <p:nvPr/>
        </p:nvSpPr>
        <p:spPr>
          <a:xfrm rot="5400000">
            <a:off x="1023840" y="6146280"/>
            <a:ext cx="465480" cy="4032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E993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18" name="Google Shape;178;p23"/>
          <p:cNvSpPr/>
          <p:nvPr/>
        </p:nvSpPr>
        <p:spPr>
          <a:xfrm rot="5400000">
            <a:off x="1068480" y="5324040"/>
            <a:ext cx="318960" cy="27612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B301"/>
          </a:solidFill>
          <a:ln w="28575">
            <a:solidFill>
              <a:srgbClr val="FFB30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19" name="Espace réservé du contenu 1"/>
          <p:cNvSpPr/>
          <p:nvPr/>
        </p:nvSpPr>
        <p:spPr>
          <a:xfrm>
            <a:off x="427320" y="2388600"/>
            <a:ext cx="11314440" cy="4350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fr-FR" sz="24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fr-FR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0" name="Titre 9"/>
          <p:cNvSpPr/>
          <p:nvPr/>
        </p:nvSpPr>
        <p:spPr>
          <a:xfrm>
            <a:off x="135720" y="24840"/>
            <a:ext cx="12055680" cy="57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b">
            <a:noAutofit/>
          </a:bodyPr>
          <a:lstStyle/>
          <a:p>
            <a:pPr marL="9360" indent="-9360" defTabSz="914400">
              <a:lnSpc>
                <a:spcPct val="90000"/>
              </a:lnSpc>
              <a:tabLst>
                <a:tab pos="0" algn="l"/>
              </a:tabLst>
            </a:pPr>
            <a:r>
              <a:rPr lang="fr-FR" sz="2500" b="1" i="1" strike="noStrike" spc="-1">
                <a:solidFill>
                  <a:srgbClr val="2C5762"/>
                </a:solidFill>
                <a:latin typeface="IBM Plex Sans"/>
              </a:rPr>
              <a:t>EVOLUTION DU PLUi – Evolutions réglementaires liées aux STECAL</a:t>
            </a:r>
            <a:endParaRPr lang="fr-FR" sz="2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1" name="ZoneTexte 2"/>
          <p:cNvSpPr/>
          <p:nvPr/>
        </p:nvSpPr>
        <p:spPr>
          <a:xfrm>
            <a:off x="376920" y="645120"/>
            <a:ext cx="6331680" cy="4186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 defTabSz="457200">
              <a:lnSpc>
                <a:spcPct val="120000"/>
              </a:lnSpc>
              <a:spcBef>
                <a:spcPts val="1001"/>
              </a:spcBef>
            </a:pPr>
            <a:r>
              <a:rPr lang="fr-FR" sz="1800" b="0" strike="noStrike" spc="-1">
                <a:solidFill>
                  <a:schemeClr val="accent3">
                    <a:lumMod val="75000"/>
                  </a:schemeClr>
                </a:solidFill>
                <a:latin typeface="Roboto light"/>
                <a:ea typeface="Roboto light"/>
              </a:rPr>
              <a:t>Section 1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22" name="Image 5"/>
          <p:cNvPicPr/>
          <p:nvPr/>
        </p:nvPicPr>
        <p:blipFill>
          <a:blip r:embed="rId3"/>
          <a:stretch/>
        </p:blipFill>
        <p:spPr>
          <a:xfrm>
            <a:off x="427320" y="1285200"/>
            <a:ext cx="4924080" cy="7902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ZoneTexte 3"/>
          <p:cNvSpPr/>
          <p:nvPr/>
        </p:nvSpPr>
        <p:spPr>
          <a:xfrm>
            <a:off x="376920" y="279360"/>
            <a:ext cx="6331680" cy="4186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 defTabSz="457200">
              <a:lnSpc>
                <a:spcPct val="120000"/>
              </a:lnSpc>
              <a:spcBef>
                <a:spcPts val="1001"/>
              </a:spcBef>
            </a:pPr>
            <a:r>
              <a:rPr lang="fr-FR" sz="1800" b="0" strike="noStrike" spc="-1">
                <a:solidFill>
                  <a:schemeClr val="accent3">
                    <a:lumMod val="75000"/>
                  </a:schemeClr>
                </a:solidFill>
                <a:latin typeface="Roboto light"/>
                <a:ea typeface="Roboto light"/>
              </a:rPr>
              <a:t>Section 2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4" name="Google Shape;176;p23"/>
          <p:cNvSpPr/>
          <p:nvPr/>
        </p:nvSpPr>
        <p:spPr>
          <a:xfrm rot="5400000">
            <a:off x="247680" y="5621400"/>
            <a:ext cx="1028160" cy="890640"/>
          </a:xfrm>
          <a:prstGeom prst="hexagon">
            <a:avLst>
              <a:gd name="adj" fmla="val 25000"/>
              <a:gd name="vf" fmla="val 115470"/>
            </a:avLst>
          </a:prstGeom>
          <a:noFill/>
          <a:ln w="28575">
            <a:solidFill>
              <a:srgbClr val="FFB30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25" name="Google Shape;177;p23"/>
          <p:cNvSpPr/>
          <p:nvPr/>
        </p:nvSpPr>
        <p:spPr>
          <a:xfrm rot="5400000">
            <a:off x="1023840" y="6146280"/>
            <a:ext cx="465480" cy="4032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E993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26" name="Google Shape;178;p23"/>
          <p:cNvSpPr/>
          <p:nvPr/>
        </p:nvSpPr>
        <p:spPr>
          <a:xfrm rot="5400000">
            <a:off x="1068480" y="5324040"/>
            <a:ext cx="318960" cy="27612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B301"/>
          </a:solidFill>
          <a:ln w="28575">
            <a:solidFill>
              <a:srgbClr val="FFB30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27" name="Espace réservé du contenu 1"/>
          <p:cNvSpPr/>
          <p:nvPr/>
        </p:nvSpPr>
        <p:spPr>
          <a:xfrm>
            <a:off x="427320" y="2388600"/>
            <a:ext cx="11314440" cy="4350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fr-FR" sz="24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fr-FR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8" name="Titre 9"/>
          <p:cNvSpPr/>
          <p:nvPr/>
        </p:nvSpPr>
        <p:spPr>
          <a:xfrm>
            <a:off x="135720" y="-192960"/>
            <a:ext cx="11555280" cy="57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b">
            <a:noAutofit/>
          </a:bodyPr>
          <a:lstStyle/>
          <a:p>
            <a:pPr marL="9360" indent="-9360" defTabSz="914400">
              <a:lnSpc>
                <a:spcPct val="90000"/>
              </a:lnSpc>
              <a:tabLst>
                <a:tab pos="0" algn="l"/>
              </a:tabLst>
            </a:pPr>
            <a:r>
              <a:rPr lang="fr-FR" sz="2500" b="1" i="1" strike="noStrike" spc="-1">
                <a:solidFill>
                  <a:srgbClr val="2C5762"/>
                </a:solidFill>
                <a:latin typeface="IBM Plex Sans"/>
              </a:rPr>
              <a:t>EVOLUTION DU PLUi (PHOTOVOLTAIQUE ET AGRIVOLTAIQUE)</a:t>
            </a:r>
            <a:endParaRPr lang="fr-FR" sz="2500" b="0" strike="noStrike" spc="-1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429" name="Tableau 1"/>
          <p:cNvGraphicFramePr/>
          <p:nvPr/>
        </p:nvGraphicFramePr>
        <p:xfrm>
          <a:off x="450000" y="711000"/>
          <a:ext cx="11159640" cy="2348199"/>
        </p:xfrm>
        <a:graphic>
          <a:graphicData uri="http://schemas.openxmlformats.org/drawingml/2006/table">
            <a:tbl>
              <a:tblPr/>
              <a:tblGrid>
                <a:gridCol w="12643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95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3640"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3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Chapitre</a:t>
                      </a:r>
                      <a:endParaRPr lang="fr-FR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6200" marR="162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3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Dispositions modifiées du PLUi</a:t>
                      </a:r>
                      <a:endParaRPr lang="fr-FR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6200" marR="162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6160"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3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Dispositions applicables : </a:t>
                      </a:r>
                      <a:r>
                        <a:rPr lang="fr-FR" sz="13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NL</a:t>
                      </a:r>
                      <a:endParaRPr lang="fr-FR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fr-FR" sz="13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 </a:t>
                      </a:r>
                      <a:endParaRPr lang="fr-FR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fr-FR" sz="13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Caractéristiques urbaine, architecturale, environnementale et paysagère</a:t>
                      </a:r>
                      <a:endParaRPr lang="fr-FR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16200" marR="162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fr-FR" sz="13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3 TRAITEMENT ENVIRONNEMENTAL ET PAYSAGER DES ESPACES NON-BÂTIS ET ABORDS DES CONSTRUCTIONS</a:t>
                      </a:r>
                      <a:endParaRPr lang="fr-FR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fr-FR" sz="13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(…)</a:t>
                      </a:r>
                      <a:endParaRPr lang="fr-FR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fr-FR" sz="1300" b="0" strike="noStrike" spc="-1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En zones NLah et NLhc : </a:t>
                      </a:r>
                      <a:endParaRPr lang="fr-FR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fr-FR" sz="1300" b="0" strike="noStrike" spc="-1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les voies de desserte et les aires de stationnement seront traitées de manière à être perméables ou semi-perméables,</a:t>
                      </a:r>
                      <a:endParaRPr lang="fr-FR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fr-FR" sz="1300" b="0" strike="noStrike" spc="-1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les surfaces végétalisées minimales représenteront :</a:t>
                      </a:r>
                      <a:endParaRPr lang="fr-FR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457200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fr-FR" sz="1300" b="0" strike="noStrike" spc="-1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En zone NLah : 40% de la surface</a:t>
                      </a:r>
                      <a:endParaRPr lang="fr-FR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457200"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fr-FR" sz="1300" b="0" strike="noStrike" spc="-1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Calibri"/>
                        </a:rPr>
                        <a:t>En zone NLhc : 10% de la surface.</a:t>
                      </a:r>
                      <a:endParaRPr lang="fr-FR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just" defTabSz="914400">
                        <a:lnSpc>
                          <a:spcPct val="120000"/>
                        </a:lnSpc>
                        <a:tabLst>
                          <a:tab pos="0" algn="l"/>
                        </a:tabLst>
                      </a:pPr>
                      <a:endParaRPr lang="fr-FR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just" defTabSz="914400">
                        <a:lnSpc>
                          <a:spcPct val="120000"/>
                        </a:lnSpc>
                        <a:tabLst>
                          <a:tab pos="0" algn="l"/>
                        </a:tabLst>
                      </a:pPr>
                      <a:r>
                        <a:rPr lang="fr-FR" sz="1300" b="0" strike="noStrike" spc="-1">
                          <a:solidFill>
                            <a:srgbClr val="FF0000"/>
                          </a:solidFill>
                          <a:latin typeface="Calibri"/>
                        </a:rPr>
                        <a:t>Suite à réunion du 04/07 point visio ajout règle arbres sur parkings</a:t>
                      </a:r>
                      <a:endParaRPr lang="fr-FR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PlaceHolder 1"/>
          <p:cNvSpPr>
            <a:spLocks noGrp="1"/>
          </p:cNvSpPr>
          <p:nvPr>
            <p:ph type="title"/>
          </p:nvPr>
        </p:nvSpPr>
        <p:spPr>
          <a:xfrm>
            <a:off x="4627440" y="2842920"/>
            <a:ext cx="2712960" cy="585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9360" indent="-936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4400" b="0" i="1" strike="noStrike" spc="97">
                <a:solidFill>
                  <a:srgbClr val="2C5762"/>
                </a:solidFill>
                <a:latin typeface="IBM Plex Sans SemiBold"/>
              </a:rPr>
              <a:t>Merci !</a:t>
            </a:r>
            <a:endParaRPr lang="en-US" sz="4400" b="0" strike="noStrike" spc="-1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431" name="Image 2" descr="Une image contenant Police, texte, Graphique, logo&#10;&#10;Le contenu généré par l’IA peut être incorrect."/>
          <p:cNvPicPr/>
          <p:nvPr/>
        </p:nvPicPr>
        <p:blipFill>
          <a:blip r:embed="rId3"/>
          <a:stretch/>
        </p:blipFill>
        <p:spPr>
          <a:xfrm>
            <a:off x="489240" y="180720"/>
            <a:ext cx="2487960" cy="14245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2760120" y="457200"/>
            <a:ext cx="8232840" cy="1599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marL="9360" indent="-936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3600" b="0" strike="noStrike" spc="-1">
                <a:solidFill>
                  <a:srgbClr val="2C5762"/>
                </a:solidFill>
                <a:latin typeface="Vollkorn SemiBold Italic"/>
              </a:rPr>
              <a:t>Les projets de STECAL</a:t>
            </a:r>
            <a:br>
              <a:rPr sz="3600"/>
            </a:br>
            <a:r>
              <a:rPr lang="fr-FR" sz="2400" b="0" strike="noStrike" spc="-1">
                <a:solidFill>
                  <a:schemeClr val="dk2"/>
                </a:solidFill>
                <a:latin typeface="Vollkorn SemiBold Italic"/>
              </a:rPr>
              <a:t>Secteurs de Taille Et de Capacite d’Accueil Limite</a:t>
            </a:r>
            <a:endParaRPr lang="en-US" sz="24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09" name="ZoneTexte 2"/>
          <p:cNvSpPr/>
          <p:nvPr/>
        </p:nvSpPr>
        <p:spPr>
          <a:xfrm>
            <a:off x="2273040" y="2669400"/>
            <a:ext cx="9423000" cy="3845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 defTabSz="457200">
              <a:lnSpc>
                <a:spcPct val="90000"/>
              </a:lnSpc>
              <a:spcAft>
                <a:spcPts val="601"/>
              </a:spcAft>
            </a:pPr>
            <a:r>
              <a:rPr lang="fr-FR" sz="1600" b="0" strike="noStrike" spc="-1">
                <a:solidFill>
                  <a:schemeClr val="dk2"/>
                </a:solidFill>
                <a:latin typeface="Calibri"/>
              </a:rPr>
              <a:t>Un STECAL est  un sous-secteur en zone naturelle (N) ou agricole (A) dans lesquels la construction peut être autorisée à condition de ne pas porter atteinte à la préservation des sols agricoles et sylvicoles et à la sauvegarde des espaces naturels. Il doit être limité en surface et démontré un caractère exceptionnel. </a:t>
            </a:r>
            <a:endParaRPr lang="fr-FR" sz="1600" b="0" strike="noStrike" spc="-1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90000"/>
              </a:lnSpc>
              <a:spcAft>
                <a:spcPts val="601"/>
              </a:spcAft>
            </a:pPr>
            <a:endParaRPr lang="fr-FR" sz="1600" b="0" strike="noStrike" spc="-1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90000"/>
              </a:lnSpc>
              <a:spcAft>
                <a:spcPts val="601"/>
              </a:spcAft>
            </a:pPr>
            <a:r>
              <a:rPr lang="fr-FR" sz="1600" b="0" strike="noStrike" spc="-1">
                <a:solidFill>
                  <a:schemeClr val="dk2"/>
                </a:solidFill>
                <a:latin typeface="Calibri"/>
              </a:rPr>
              <a:t>Cette modification permettra de mettre en œuvre 9 projets :</a:t>
            </a:r>
            <a:endParaRPr lang="fr-FR" sz="1600" b="0" strike="noStrike" spc="-1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90000"/>
              </a:lnSpc>
              <a:spcAft>
                <a:spcPts val="601"/>
              </a:spcAft>
            </a:pPr>
            <a:r>
              <a:rPr lang="fr-FR" sz="1600" b="1" strike="noStrike" spc="-1">
                <a:solidFill>
                  <a:schemeClr val="dk2"/>
                </a:solidFill>
                <a:latin typeface="Calibri"/>
              </a:rPr>
              <a:t>Des projets a vocation de loisirs et touristiques </a:t>
            </a:r>
            <a:r>
              <a:rPr lang="fr-FR" sz="1600" b="0" strike="noStrike" spc="-1">
                <a:solidFill>
                  <a:schemeClr val="dk2"/>
                </a:solidFill>
                <a:latin typeface="Calibri"/>
              </a:rPr>
              <a:t>(gîtes de grandes tailles, camping de petites tailles, halte 	nautique, centre équestre avec salle de spectacle) dont le développement s’appuie sur :</a:t>
            </a:r>
            <a:endParaRPr lang="fr-FR" sz="1600" b="0" strike="noStrike" spc="-1">
              <a:solidFill>
                <a:srgbClr val="000000"/>
              </a:solidFill>
              <a:latin typeface="Arial"/>
            </a:endParaRPr>
          </a:p>
          <a:p>
            <a:pPr marL="1200240" lvl="2" indent="-285840" defTabSz="457200">
              <a:lnSpc>
                <a:spcPct val="90000"/>
              </a:lnSpc>
              <a:spcAft>
                <a:spcPts val="601"/>
              </a:spcAft>
              <a:buClr>
                <a:srgbClr val="44546A"/>
              </a:buClr>
              <a:buFont typeface="OpenSymbol"/>
              <a:buChar char="-"/>
            </a:pPr>
            <a:r>
              <a:rPr lang="fr-FR" sz="1600" b="0" strike="noStrike" spc="-1">
                <a:solidFill>
                  <a:schemeClr val="dk2"/>
                </a:solidFill>
                <a:latin typeface="Calibri"/>
              </a:rPr>
              <a:t>Des points d’appuis culturels et touristiques que sont : les villes-centre, le Canal du Centre, l’eurovélo 6, les nombreux plans d’eau du territoire communautaire</a:t>
            </a:r>
            <a:endParaRPr lang="fr-FR" sz="1600" b="0" strike="noStrike" spc="-1">
              <a:solidFill>
                <a:srgbClr val="000000"/>
              </a:solidFill>
              <a:latin typeface="Arial"/>
            </a:endParaRPr>
          </a:p>
          <a:p>
            <a:pPr marL="1200240" lvl="2" indent="-285840" defTabSz="457200">
              <a:lnSpc>
                <a:spcPct val="90000"/>
              </a:lnSpc>
              <a:spcAft>
                <a:spcPts val="601"/>
              </a:spcAft>
              <a:buClr>
                <a:srgbClr val="44546A"/>
              </a:buClr>
              <a:buFont typeface="OpenSymbol"/>
              <a:buChar char="-"/>
            </a:pPr>
            <a:r>
              <a:rPr lang="fr-FR" sz="1600" b="0" strike="noStrike" spc="-1">
                <a:solidFill>
                  <a:schemeClr val="dk2"/>
                </a:solidFill>
                <a:latin typeface="Calibri"/>
              </a:rPr>
              <a:t>Leur insertion dans le maillage d’itinérance touristique, pédestre et cyclable, connecté aux gares</a:t>
            </a:r>
            <a:endParaRPr lang="fr-FR" sz="1600" b="0" strike="noStrike" spc="-1">
              <a:solidFill>
                <a:srgbClr val="000000"/>
              </a:solidFill>
              <a:latin typeface="Arial"/>
            </a:endParaRPr>
          </a:p>
          <a:p>
            <a:pPr marL="1200240" lvl="2" indent="-285840" defTabSz="457200">
              <a:lnSpc>
                <a:spcPct val="90000"/>
              </a:lnSpc>
              <a:spcAft>
                <a:spcPts val="601"/>
              </a:spcAft>
              <a:buClr>
                <a:srgbClr val="44546A"/>
              </a:buClr>
              <a:buFont typeface="OpenSymbol"/>
              <a:buChar char="-"/>
            </a:pPr>
            <a:r>
              <a:rPr lang="fr-FR" sz="1600" b="0" strike="noStrike" spc="-1">
                <a:solidFill>
                  <a:schemeClr val="dk2"/>
                </a:solidFill>
                <a:latin typeface="Calibri"/>
              </a:rPr>
              <a:t>Le développement des capacités d’hébergement du territoire</a:t>
            </a:r>
            <a:endParaRPr lang="fr-FR" sz="1600" b="0" strike="noStrike" spc="-1">
              <a:solidFill>
                <a:srgbClr val="000000"/>
              </a:solidFill>
              <a:latin typeface="Arial"/>
            </a:endParaRPr>
          </a:p>
          <a:p>
            <a:pPr marL="457200" defTabSz="457200">
              <a:lnSpc>
                <a:spcPct val="90000"/>
              </a:lnSpc>
              <a:spcAft>
                <a:spcPts val="601"/>
              </a:spcAft>
            </a:pPr>
            <a:endParaRPr lang="fr-FR" sz="1600" b="0" strike="noStrike" spc="-1">
              <a:solidFill>
                <a:srgbClr val="000000"/>
              </a:solidFill>
              <a:latin typeface="Arial"/>
            </a:endParaRPr>
          </a:p>
          <a:p>
            <a:pPr marL="743040" lvl="1" indent="-285840" defTabSz="457200">
              <a:lnSpc>
                <a:spcPct val="90000"/>
              </a:lnSpc>
              <a:spcAft>
                <a:spcPts val="601"/>
              </a:spcAft>
              <a:buClr>
                <a:srgbClr val="44546A"/>
              </a:buClr>
              <a:buFont typeface="Arial"/>
              <a:buChar char="•"/>
            </a:pPr>
            <a:r>
              <a:rPr lang="fr-FR" sz="1600" b="1" strike="noStrike" spc="-1">
                <a:solidFill>
                  <a:schemeClr val="dk2"/>
                </a:solidFill>
                <a:latin typeface="Calibri"/>
              </a:rPr>
              <a:t>Un projet de site d’expérimentation et d’enseignement agronoqmique</a:t>
            </a:r>
            <a:endParaRPr lang="fr-FR" sz="1600" b="0" strike="noStrike" spc="-1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90000"/>
              </a:lnSpc>
              <a:spcAft>
                <a:spcPts val="601"/>
              </a:spcAft>
            </a:pPr>
            <a:endParaRPr lang="fr-FR" sz="16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76;p23"/>
          <p:cNvSpPr/>
          <p:nvPr/>
        </p:nvSpPr>
        <p:spPr>
          <a:xfrm rot="5400000">
            <a:off x="247680" y="5621400"/>
            <a:ext cx="1028160" cy="890640"/>
          </a:xfrm>
          <a:prstGeom prst="hexagon">
            <a:avLst>
              <a:gd name="adj" fmla="val 25000"/>
              <a:gd name="vf" fmla="val 115470"/>
            </a:avLst>
          </a:prstGeom>
          <a:noFill/>
          <a:ln w="28575">
            <a:solidFill>
              <a:srgbClr val="FFB30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11" name="Google Shape;177;p23"/>
          <p:cNvSpPr/>
          <p:nvPr/>
        </p:nvSpPr>
        <p:spPr>
          <a:xfrm rot="5400000">
            <a:off x="1023840" y="6146280"/>
            <a:ext cx="465480" cy="4032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E993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12" name="Google Shape;178;p23"/>
          <p:cNvSpPr/>
          <p:nvPr/>
        </p:nvSpPr>
        <p:spPr>
          <a:xfrm rot="5400000">
            <a:off x="1068480" y="5324040"/>
            <a:ext cx="318960" cy="27612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B301"/>
          </a:solidFill>
          <a:ln w="28575">
            <a:solidFill>
              <a:srgbClr val="FFB30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13" name="Espace réservé du contenu 1"/>
          <p:cNvSpPr/>
          <p:nvPr/>
        </p:nvSpPr>
        <p:spPr>
          <a:xfrm>
            <a:off x="427320" y="2388600"/>
            <a:ext cx="11314440" cy="4350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fr-FR" sz="24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fr-FR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Titre 9"/>
          <p:cNvSpPr/>
          <p:nvPr/>
        </p:nvSpPr>
        <p:spPr>
          <a:xfrm>
            <a:off x="135720" y="24840"/>
            <a:ext cx="11555280" cy="57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b">
            <a:noAutofit/>
          </a:bodyPr>
          <a:lstStyle/>
          <a:p>
            <a:pPr marL="9360" indent="-9360" defTabSz="914400">
              <a:lnSpc>
                <a:spcPct val="90000"/>
              </a:lnSpc>
              <a:tabLst>
                <a:tab pos="0" algn="l"/>
              </a:tabLst>
            </a:pPr>
            <a:r>
              <a:rPr lang="fr-FR" sz="2500" b="1" i="1" strike="noStrike" spc="-1">
                <a:solidFill>
                  <a:srgbClr val="2C5762"/>
                </a:solidFill>
                <a:latin typeface="IBM Plex Sans"/>
              </a:rPr>
              <a:t>SYNTHESE DES EVOLUTIONS</a:t>
            </a:r>
            <a:endParaRPr lang="fr-FR" sz="2500" b="0" strike="noStrike" spc="-1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115" name="Tableau 1"/>
          <p:cNvGraphicFramePr/>
          <p:nvPr/>
        </p:nvGraphicFramePr>
        <p:xfrm>
          <a:off x="250920" y="747720"/>
          <a:ext cx="3812040" cy="4577040"/>
        </p:xfrm>
        <a:graphic>
          <a:graphicData uri="http://schemas.openxmlformats.org/drawingml/2006/table">
            <a:tbl>
              <a:tblPr/>
              <a:tblGrid>
                <a:gridCol w="3812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0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fr-FR" sz="1800" b="1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Zonage</a:t>
                      </a:r>
                      <a:endParaRPr lang="fr-FR" sz="18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dk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fr-FR" sz="1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4 STECAL dans un nouveau zonage </a:t>
                      </a:r>
                      <a:r>
                        <a:rPr lang="fr-FR" sz="18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ALhr</a:t>
                      </a:r>
                      <a:r>
                        <a:rPr lang="fr-FR" sz="1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 (projet de reconversions de bâtiments avec constructibilité nouvelle très réduite) : </a:t>
                      </a:r>
                      <a:r>
                        <a:rPr lang="fr-FR" sz="18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2 hectares</a:t>
                      </a:r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fr-FR" sz="1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1 STECAL dans un nouveau zonage </a:t>
                      </a:r>
                      <a:r>
                        <a:rPr lang="fr-FR" sz="18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ALhn</a:t>
                      </a:r>
                      <a:r>
                        <a:rPr lang="fr-FR" sz="1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 (camping naturel Marmagne) : </a:t>
                      </a:r>
                      <a:r>
                        <a:rPr lang="fr-FR" sz="18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0,4 hectares</a:t>
                      </a:r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fr-FR" sz="1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3 STECAL dans un nouveau zonage </a:t>
                      </a:r>
                      <a:r>
                        <a:rPr lang="fr-FR" sz="18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NLah</a:t>
                      </a:r>
                      <a:r>
                        <a:rPr lang="fr-FR" sz="1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 (projets de constructions nouvelles ou reconversions de bâtiments avec constructibilité limitée) : </a:t>
                      </a:r>
                      <a:r>
                        <a:rPr lang="fr-FR" sz="18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2,9 hectares</a:t>
                      </a:r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fr-FR" sz="1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1 STECAL dans un nouveau zonage </a:t>
                      </a:r>
                      <a:r>
                        <a:rPr lang="fr-FR" sz="18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NLhc</a:t>
                      </a:r>
                      <a:r>
                        <a:rPr lang="fr-FR" sz="1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 (camping) : </a:t>
                      </a:r>
                      <a:r>
                        <a:rPr lang="fr-FR" sz="18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0,4 hectares</a:t>
                      </a:r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16" name="Tableau 3"/>
          <p:cNvGraphicFramePr/>
          <p:nvPr/>
        </p:nvGraphicFramePr>
        <p:xfrm>
          <a:off x="4317120" y="747720"/>
          <a:ext cx="3812040" cy="5674320"/>
        </p:xfrm>
        <a:graphic>
          <a:graphicData uri="http://schemas.openxmlformats.org/drawingml/2006/table">
            <a:tbl>
              <a:tblPr/>
              <a:tblGrid>
                <a:gridCol w="3812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0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fr-FR" sz="1800" b="1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Règlement écrit</a:t>
                      </a:r>
                      <a:endParaRPr lang="fr-FR" sz="18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dk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936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fr-FR" sz="1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Zone </a:t>
                      </a:r>
                      <a:r>
                        <a:rPr lang="fr-FR" sz="18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ALhr</a:t>
                      </a:r>
                      <a:r>
                        <a:rPr lang="fr-FR" sz="1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 :</a:t>
                      </a:r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fr-FR" sz="1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Hauteur limitée à 5 m</a:t>
                      </a:r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fr-FR" sz="1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Emprise au sol constructions nouvelles 100 m²</a:t>
                      </a:r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fr-FR" sz="1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Zones </a:t>
                      </a:r>
                      <a:r>
                        <a:rPr lang="fr-FR" sz="18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ALhn</a:t>
                      </a:r>
                      <a:r>
                        <a:rPr lang="fr-FR" sz="1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 :</a:t>
                      </a:r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fr-FR" sz="1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Constructibilité limitée à l’extension d’un petit bâtiment existant dans la limite de 20 m²</a:t>
                      </a:r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fr-FR" sz="1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Coefficient de surfaces végétalisées 90% dont 80% de pleine terre</a:t>
                      </a:r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fr-FR" sz="1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Zone </a:t>
                      </a:r>
                      <a:r>
                        <a:rPr lang="fr-FR" sz="18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NLah</a:t>
                      </a:r>
                      <a:r>
                        <a:rPr lang="fr-FR" sz="1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 :</a:t>
                      </a:r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fr-FR" sz="1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Constructibilité limitée à 300 m² d’emprise au sol des constructions nouvelles</a:t>
                      </a:r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fr-FR" sz="1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Zone </a:t>
                      </a:r>
                      <a:r>
                        <a:rPr lang="fr-FR" sz="18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NLhc</a:t>
                      </a:r>
                      <a:r>
                        <a:rPr lang="fr-FR" sz="1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 :</a:t>
                      </a:r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fr-FR" sz="1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Constructibilité limitée à 50 m² d’emprise au sol des constructions nouvelles</a:t>
                      </a:r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17" name="Tableau 2"/>
          <p:cNvGraphicFramePr/>
          <p:nvPr/>
        </p:nvGraphicFramePr>
        <p:xfrm>
          <a:off x="8311680" y="753480"/>
          <a:ext cx="3812040" cy="1828800"/>
        </p:xfrm>
        <a:graphic>
          <a:graphicData uri="http://schemas.openxmlformats.org/drawingml/2006/table">
            <a:tbl>
              <a:tblPr/>
              <a:tblGrid>
                <a:gridCol w="3812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0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fr-FR" sz="1800" b="1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Orientations d’Aménagement de Programmation</a:t>
                      </a:r>
                      <a:endParaRPr lang="fr-FR" sz="18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dk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fr-FR" sz="1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Une nouvelle OAP au niveau du STECAL </a:t>
                      </a:r>
                      <a:r>
                        <a:rPr lang="fr-FR" sz="18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ALhn</a:t>
                      </a:r>
                      <a:r>
                        <a:rPr lang="fr-FR" sz="1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 (camping de Marmagne) afin de protéger et restaurer la prairie naturelle</a:t>
                      </a:r>
                      <a:endParaRPr lang="fr-FR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76;p23"/>
          <p:cNvSpPr/>
          <p:nvPr/>
        </p:nvSpPr>
        <p:spPr>
          <a:xfrm rot="5400000">
            <a:off x="247680" y="5621400"/>
            <a:ext cx="1028160" cy="890640"/>
          </a:xfrm>
          <a:prstGeom prst="hexagon">
            <a:avLst>
              <a:gd name="adj" fmla="val 25000"/>
              <a:gd name="vf" fmla="val 115470"/>
            </a:avLst>
          </a:prstGeom>
          <a:noFill/>
          <a:ln w="28575">
            <a:solidFill>
              <a:srgbClr val="FFB30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19" name="Google Shape;177;p23"/>
          <p:cNvSpPr/>
          <p:nvPr/>
        </p:nvSpPr>
        <p:spPr>
          <a:xfrm rot="5400000">
            <a:off x="1023840" y="6146280"/>
            <a:ext cx="465480" cy="4032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E993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20" name="Google Shape;178;p23"/>
          <p:cNvSpPr/>
          <p:nvPr/>
        </p:nvSpPr>
        <p:spPr>
          <a:xfrm rot="5400000">
            <a:off x="1068480" y="5324040"/>
            <a:ext cx="318960" cy="27612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B301"/>
          </a:solidFill>
          <a:ln w="28575">
            <a:solidFill>
              <a:srgbClr val="FFB30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21" name="Espace réservé du contenu 1"/>
          <p:cNvSpPr/>
          <p:nvPr/>
        </p:nvSpPr>
        <p:spPr>
          <a:xfrm>
            <a:off x="427320" y="2388600"/>
            <a:ext cx="11314440" cy="4350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fr-FR" sz="24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fr-FR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Titre 9"/>
          <p:cNvSpPr/>
          <p:nvPr/>
        </p:nvSpPr>
        <p:spPr>
          <a:xfrm>
            <a:off x="135720" y="24840"/>
            <a:ext cx="11555280" cy="57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b">
            <a:noAutofit/>
          </a:bodyPr>
          <a:lstStyle/>
          <a:p>
            <a:pPr marL="9360" indent="-9360" defTabSz="914400">
              <a:lnSpc>
                <a:spcPct val="90000"/>
              </a:lnSpc>
              <a:tabLst>
                <a:tab pos="0" algn="l"/>
              </a:tabLst>
            </a:pPr>
            <a:r>
              <a:rPr lang="fr-FR" sz="2500" b="1" i="1" strike="noStrike" spc="-1">
                <a:solidFill>
                  <a:srgbClr val="2C5762"/>
                </a:solidFill>
                <a:latin typeface="IBM Plex Sans"/>
              </a:rPr>
              <a:t>DEMARCHE ENVIRONNEMENTALE</a:t>
            </a:r>
            <a:endParaRPr lang="fr-FR" sz="2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" name="ZoneTexte 2"/>
          <p:cNvSpPr/>
          <p:nvPr/>
        </p:nvSpPr>
        <p:spPr>
          <a:xfrm>
            <a:off x="376920" y="955440"/>
            <a:ext cx="11314440" cy="533556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 defTabSz="457200">
              <a:lnSpc>
                <a:spcPct val="120000"/>
              </a:lnSpc>
              <a:spcBef>
                <a:spcPts val="1001"/>
              </a:spcBef>
            </a:pPr>
            <a:r>
              <a:rPr lang="fr-FR" sz="1800" b="0" strike="noStrike" spc="-1">
                <a:solidFill>
                  <a:schemeClr val="accent3">
                    <a:lumMod val="75000"/>
                  </a:schemeClr>
                </a:solidFill>
                <a:latin typeface="Roboto light"/>
                <a:ea typeface="Roboto light"/>
              </a:rPr>
              <a:t>La nécessité des expertises faune flore et, le cas échéant, zones humides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3080" algn="just" defTabSz="457200">
              <a:lnSpc>
                <a:spcPct val="120000"/>
              </a:lnSpc>
              <a:spcBef>
                <a:spcPts val="601"/>
              </a:spcBef>
              <a:spcAft>
                <a:spcPts val="601"/>
              </a:spcAft>
              <a:buClr>
                <a:srgbClr val="12233D"/>
              </a:buClr>
              <a:buFont typeface="Arial"/>
              <a:buChar char="•"/>
              <a:tabLst>
                <a:tab pos="457200" algn="l"/>
                <a:tab pos="914400" algn="l"/>
              </a:tabLst>
            </a:pPr>
            <a:r>
              <a:rPr lang="fr-FR" sz="1800" b="0" strike="noStrike" spc="-1">
                <a:solidFill>
                  <a:schemeClr val="dk1"/>
                </a:solidFill>
                <a:latin typeface="Calibri"/>
                <a:ea typeface="Times New Roman"/>
              </a:rPr>
              <a:t>Caractère quasi systématique en cas d’artificialisation d’espaces agricoles et naturels ou de présomption de sensibilités environnementale par observation documentaire « à dire d’expert »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  <a:p>
            <a:pPr algn="just" defTabSz="457200">
              <a:lnSpc>
                <a:spcPct val="120000"/>
              </a:lnSpc>
              <a:spcBef>
                <a:spcPts val="601"/>
              </a:spcBef>
              <a:spcAft>
                <a:spcPts val="601"/>
              </a:spcAft>
              <a:tabLst>
                <a:tab pos="457200" algn="l"/>
                <a:tab pos="914400" algn="l"/>
              </a:tabLst>
            </a:pPr>
            <a:r>
              <a:rPr lang="fr-FR" sz="1800" b="0" strike="noStrike" spc="-1">
                <a:solidFill>
                  <a:schemeClr val="accent3">
                    <a:lumMod val="75000"/>
                  </a:schemeClr>
                </a:solidFill>
                <a:latin typeface="Roboto light"/>
                <a:ea typeface="Roboto light"/>
              </a:rPr>
              <a:t>Choix des sites à investiguer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3080" algn="just" defTabSz="457200">
              <a:lnSpc>
                <a:spcPct val="120000"/>
              </a:lnSpc>
              <a:spcBef>
                <a:spcPts val="601"/>
              </a:spcBef>
              <a:spcAft>
                <a:spcPts val="601"/>
              </a:spcAft>
              <a:buClr>
                <a:srgbClr val="12233D"/>
              </a:buClr>
              <a:buFont typeface="Arial"/>
              <a:buChar char="•"/>
              <a:tabLst>
                <a:tab pos="457200" algn="l"/>
              </a:tabLst>
            </a:pPr>
            <a:r>
              <a:rPr lang="fr-FR" sz="1800" b="0" strike="noStrike" spc="-1">
                <a:solidFill>
                  <a:schemeClr val="dk1"/>
                </a:solidFill>
                <a:latin typeface="Calibri"/>
                <a:ea typeface="Times New Roman"/>
              </a:rPr>
              <a:t>Aucun STECAL n’est impacté par un zonage environnemental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3080" algn="just" defTabSz="457200">
              <a:lnSpc>
                <a:spcPct val="120000"/>
              </a:lnSpc>
              <a:spcBef>
                <a:spcPts val="601"/>
              </a:spcBef>
              <a:spcAft>
                <a:spcPts val="601"/>
              </a:spcAft>
              <a:buClr>
                <a:srgbClr val="12233D"/>
              </a:buClr>
              <a:buFont typeface="Arial"/>
              <a:buChar char="•"/>
              <a:tabLst>
                <a:tab pos="457200" algn="l"/>
              </a:tabLst>
            </a:pPr>
            <a:r>
              <a:rPr lang="fr-FR" sz="1800" b="0" strike="noStrike" spc="-1">
                <a:solidFill>
                  <a:schemeClr val="dk1"/>
                </a:solidFill>
                <a:latin typeface="Calibri"/>
                <a:ea typeface="Times New Roman"/>
              </a:rPr>
              <a:t>Quatre STECAL (sur neuf) font l’objet d’une expertise terrain en raison de présomptions de sensibilité environnementale ou d’une artificialisation d’espaces agricoles et naturels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  <a:p>
            <a:pPr algn="just" defTabSz="457200">
              <a:lnSpc>
                <a:spcPct val="120000"/>
              </a:lnSpc>
              <a:spcBef>
                <a:spcPts val="601"/>
              </a:spcBef>
              <a:spcAft>
                <a:spcPts val="601"/>
              </a:spcAft>
              <a:tabLst>
                <a:tab pos="457200" algn="l"/>
              </a:tabLst>
            </a:pPr>
            <a:r>
              <a:rPr lang="fr-FR" sz="1800" b="0" strike="noStrike" spc="-1">
                <a:solidFill>
                  <a:schemeClr val="accent3">
                    <a:lumMod val="75000"/>
                  </a:schemeClr>
                </a:solidFill>
                <a:latin typeface="Roboto light"/>
                <a:ea typeface="Roboto light"/>
              </a:rPr>
              <a:t>Prise en compte des résultats des investigations dans une démarche ERC (Eviter Réduire Compenser)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algn="just" defTabSz="457200">
              <a:lnSpc>
                <a:spcPct val="120000"/>
              </a:lnSpc>
              <a:spcBef>
                <a:spcPts val="601"/>
              </a:spcBef>
              <a:spcAft>
                <a:spcPts val="601"/>
              </a:spcAft>
              <a:buClr>
                <a:srgbClr val="12233D"/>
              </a:buClr>
              <a:buFont typeface="Arial"/>
              <a:buChar char="•"/>
              <a:tabLst>
                <a:tab pos="457200" algn="l"/>
              </a:tabLst>
            </a:pPr>
            <a:r>
              <a:rPr lang="fr-FR" sz="1800" b="0" strike="noStrike" spc="-1">
                <a:solidFill>
                  <a:schemeClr val="dk1"/>
                </a:solidFill>
                <a:latin typeface="Calibri"/>
                <a:ea typeface="Times New Roman"/>
              </a:rPr>
              <a:t>Milieux à enjeux modérés dans un objectif de renforcer le niveau de conservation : évitement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algn="just" defTabSz="457200">
              <a:lnSpc>
                <a:spcPct val="120000"/>
              </a:lnSpc>
              <a:spcBef>
                <a:spcPts val="601"/>
              </a:spcBef>
              <a:spcAft>
                <a:spcPts val="601"/>
              </a:spcAft>
              <a:buClr>
                <a:srgbClr val="12233D"/>
              </a:buClr>
              <a:buFont typeface="Arial"/>
              <a:buChar char="•"/>
              <a:tabLst>
                <a:tab pos="457200" algn="l"/>
              </a:tabLst>
            </a:pPr>
            <a:r>
              <a:rPr lang="fr-FR" sz="1800" b="0" strike="noStrike" spc="-1">
                <a:solidFill>
                  <a:schemeClr val="dk1"/>
                </a:solidFill>
                <a:latin typeface="Calibri"/>
                <a:ea typeface="Times New Roman"/>
              </a:rPr>
              <a:t>Milieux à enjeux modérés dans un objectif de réduction de l’incidence : repositionnement de projets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  <a:p>
            <a:pPr algn="just" defTabSz="457200">
              <a:lnSpc>
                <a:spcPct val="120000"/>
              </a:lnSpc>
              <a:spcBef>
                <a:spcPts val="601"/>
              </a:spcBef>
              <a:spcAft>
                <a:spcPts val="601"/>
              </a:spcAft>
              <a:tabLst>
                <a:tab pos="457200" algn="l"/>
              </a:tabLst>
            </a:pP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  <a:p>
            <a:pPr algn="just" defTabSz="457200">
              <a:lnSpc>
                <a:spcPct val="120000"/>
              </a:lnSpc>
              <a:spcBef>
                <a:spcPts val="601"/>
              </a:spcBef>
              <a:spcAft>
                <a:spcPts val="601"/>
              </a:spcAft>
              <a:tabLst>
                <a:tab pos="457200" algn="l"/>
              </a:tabLst>
            </a:pP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76;p23"/>
          <p:cNvSpPr/>
          <p:nvPr/>
        </p:nvSpPr>
        <p:spPr>
          <a:xfrm rot="5400000">
            <a:off x="247680" y="5621400"/>
            <a:ext cx="1028160" cy="890640"/>
          </a:xfrm>
          <a:prstGeom prst="hexagon">
            <a:avLst>
              <a:gd name="adj" fmla="val 25000"/>
              <a:gd name="vf" fmla="val 115470"/>
            </a:avLst>
          </a:prstGeom>
          <a:noFill/>
          <a:ln w="28575">
            <a:solidFill>
              <a:srgbClr val="FFB30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25" name="Google Shape;177;p23"/>
          <p:cNvSpPr/>
          <p:nvPr/>
        </p:nvSpPr>
        <p:spPr>
          <a:xfrm rot="5400000">
            <a:off x="1023840" y="6146280"/>
            <a:ext cx="465480" cy="4032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E993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26" name="Google Shape;178;p23"/>
          <p:cNvSpPr/>
          <p:nvPr/>
        </p:nvSpPr>
        <p:spPr>
          <a:xfrm rot="5400000">
            <a:off x="1068480" y="5324040"/>
            <a:ext cx="318960" cy="27612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B301"/>
          </a:solidFill>
          <a:ln w="28575">
            <a:solidFill>
              <a:srgbClr val="FFB30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27" name="Espace réservé du contenu 1"/>
          <p:cNvSpPr/>
          <p:nvPr/>
        </p:nvSpPr>
        <p:spPr>
          <a:xfrm>
            <a:off x="427320" y="2388600"/>
            <a:ext cx="11314440" cy="4350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fr-FR" sz="24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fr-FR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" name="Titre 9"/>
          <p:cNvSpPr/>
          <p:nvPr/>
        </p:nvSpPr>
        <p:spPr>
          <a:xfrm>
            <a:off x="135720" y="24840"/>
            <a:ext cx="11555280" cy="57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b">
            <a:noAutofit/>
          </a:bodyPr>
          <a:lstStyle/>
          <a:p>
            <a:pPr marL="9360" indent="-9360" defTabSz="914400">
              <a:lnSpc>
                <a:spcPct val="90000"/>
              </a:lnSpc>
              <a:tabLst>
                <a:tab pos="0" algn="l"/>
              </a:tabLst>
            </a:pPr>
            <a:r>
              <a:rPr lang="fr-FR" sz="2500" b="1" i="1" strike="noStrike" spc="-1">
                <a:solidFill>
                  <a:srgbClr val="2C5762"/>
                </a:solidFill>
                <a:latin typeface="IBM Plex Sans"/>
              </a:rPr>
              <a:t>EVOLUTION DU PLUi</a:t>
            </a:r>
            <a:endParaRPr lang="fr-FR" sz="2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9" name="ZoneTexte 2"/>
          <p:cNvSpPr/>
          <p:nvPr/>
        </p:nvSpPr>
        <p:spPr>
          <a:xfrm>
            <a:off x="409320" y="568440"/>
            <a:ext cx="6937920" cy="4186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 defTabSz="457200">
              <a:lnSpc>
                <a:spcPct val="120000"/>
              </a:lnSpc>
              <a:spcBef>
                <a:spcPts val="1001"/>
              </a:spcBef>
            </a:pPr>
            <a:r>
              <a:rPr lang="fr-FR" sz="1800" b="0" strike="noStrike" spc="-1">
                <a:solidFill>
                  <a:schemeClr val="accent3">
                    <a:lumMod val="75000"/>
                  </a:schemeClr>
                </a:solidFill>
                <a:latin typeface="Roboto light"/>
                <a:ea typeface="Roboto light"/>
              </a:rPr>
              <a:t>Transformation d’un bâtiment en gîte pour 50 couchages, Blanzy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130" name="Tableau 1"/>
          <p:cNvGraphicFramePr/>
          <p:nvPr/>
        </p:nvGraphicFramePr>
        <p:xfrm>
          <a:off x="513720" y="979920"/>
          <a:ext cx="6705720" cy="4714687"/>
        </p:xfrm>
        <a:graphic>
          <a:graphicData uri="http://schemas.openxmlformats.org/drawingml/2006/table">
            <a:tbl>
              <a:tblPr/>
              <a:tblGrid>
                <a:gridCol w="1391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14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6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Critères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6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Détail des critères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Destination et classement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Classement en zone ALhr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Suppression de l’identification en tant qu’exploitation agricole (cercle rouge)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Suppression du pastillage « changement de destination »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Surface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0,5 hectares environ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Insertion dans l’environnement et compatibilité caractère naturel, agricole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Projet en adéquation avec le site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Réflexion très avancée sur le projet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Expertise terrain site en raison des enjeux faune potentiels : des préconisations à prendre en compte dans le cadre du projet. Pas de remise en cause du STECAL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44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Equipements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Site accessible / assainissement non collectif / ligne électrique basse tension / Eau PVC 60 / Borne incendie conforme 63 m3/h à moins de 200m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44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Caractère exceptionnel du STECAL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Projet en adéquation avec le site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Réflexion très avancée sur le projet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31" name="Image 8"/>
          <p:cNvPicPr/>
          <p:nvPr/>
        </p:nvPicPr>
        <p:blipFill>
          <a:blip r:embed="rId3"/>
          <a:srcRect b="17024"/>
          <a:stretch/>
        </p:blipFill>
        <p:spPr>
          <a:xfrm>
            <a:off x="7448400" y="1782720"/>
            <a:ext cx="4743000" cy="3314160"/>
          </a:xfrm>
          <a:prstGeom prst="rect">
            <a:avLst/>
          </a:prstGeom>
          <a:ln w="0">
            <a:noFill/>
          </a:ln>
        </p:spPr>
      </p:pic>
      <p:pic>
        <p:nvPicPr>
          <p:cNvPr id="132" name="Image 10"/>
          <p:cNvPicPr/>
          <p:nvPr/>
        </p:nvPicPr>
        <p:blipFill>
          <a:blip r:embed="rId4"/>
          <a:srcRect t="13068" b="20529"/>
          <a:stretch/>
        </p:blipFill>
        <p:spPr>
          <a:xfrm>
            <a:off x="7448400" y="7920"/>
            <a:ext cx="4743000" cy="2447640"/>
          </a:xfrm>
          <a:prstGeom prst="rect">
            <a:avLst/>
          </a:prstGeom>
          <a:ln w="0">
            <a:noFill/>
          </a:ln>
        </p:spPr>
      </p:pic>
      <p:pic>
        <p:nvPicPr>
          <p:cNvPr id="133" name="Image 11"/>
          <p:cNvPicPr/>
          <p:nvPr/>
        </p:nvPicPr>
        <p:blipFill>
          <a:blip r:embed="rId5"/>
          <a:stretch/>
        </p:blipFill>
        <p:spPr>
          <a:xfrm>
            <a:off x="6333840" y="5081040"/>
            <a:ext cx="2930760" cy="1791000"/>
          </a:xfrm>
          <a:prstGeom prst="rect">
            <a:avLst/>
          </a:prstGeom>
          <a:ln w="0">
            <a:noFill/>
          </a:ln>
        </p:spPr>
      </p:pic>
      <p:pic>
        <p:nvPicPr>
          <p:cNvPr id="134" name="Image 12"/>
          <p:cNvPicPr/>
          <p:nvPr/>
        </p:nvPicPr>
        <p:blipFill>
          <a:blip r:embed="rId6"/>
          <a:srcRect t="7267" b="6786"/>
          <a:stretch/>
        </p:blipFill>
        <p:spPr>
          <a:xfrm>
            <a:off x="9264600" y="5081040"/>
            <a:ext cx="2927160" cy="18010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Image 9"/>
          <p:cNvPicPr/>
          <p:nvPr/>
        </p:nvPicPr>
        <p:blipFill>
          <a:blip r:embed="rId3"/>
          <a:srcRect l="14933" b="17318"/>
          <a:stretch/>
        </p:blipFill>
        <p:spPr>
          <a:xfrm>
            <a:off x="8249040" y="2122200"/>
            <a:ext cx="3942720" cy="3232080"/>
          </a:xfrm>
          <a:prstGeom prst="rect">
            <a:avLst/>
          </a:prstGeom>
          <a:ln w="0">
            <a:noFill/>
          </a:ln>
        </p:spPr>
      </p:pic>
      <p:sp>
        <p:nvSpPr>
          <p:cNvPr id="136" name="Google Shape;176;p23"/>
          <p:cNvSpPr/>
          <p:nvPr/>
        </p:nvSpPr>
        <p:spPr>
          <a:xfrm rot="5400000">
            <a:off x="247680" y="5621400"/>
            <a:ext cx="1028160" cy="890640"/>
          </a:xfrm>
          <a:prstGeom prst="hexagon">
            <a:avLst>
              <a:gd name="adj" fmla="val 25000"/>
              <a:gd name="vf" fmla="val 115470"/>
            </a:avLst>
          </a:prstGeom>
          <a:noFill/>
          <a:ln w="28575">
            <a:solidFill>
              <a:srgbClr val="FFB30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37" name="Google Shape;177;p23"/>
          <p:cNvSpPr/>
          <p:nvPr/>
        </p:nvSpPr>
        <p:spPr>
          <a:xfrm rot="5400000">
            <a:off x="1023840" y="6146280"/>
            <a:ext cx="465480" cy="4032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E993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38" name="Google Shape;178;p23"/>
          <p:cNvSpPr/>
          <p:nvPr/>
        </p:nvSpPr>
        <p:spPr>
          <a:xfrm rot="5400000">
            <a:off x="1068480" y="5324040"/>
            <a:ext cx="318960" cy="27612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B301"/>
          </a:solidFill>
          <a:ln w="28575">
            <a:solidFill>
              <a:srgbClr val="FFB30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39" name="Espace réservé du contenu 1"/>
          <p:cNvSpPr/>
          <p:nvPr/>
        </p:nvSpPr>
        <p:spPr>
          <a:xfrm>
            <a:off x="427320" y="2388600"/>
            <a:ext cx="11314440" cy="4350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fr-FR" sz="24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fr-FR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" name="Titre 9"/>
          <p:cNvSpPr/>
          <p:nvPr/>
        </p:nvSpPr>
        <p:spPr>
          <a:xfrm>
            <a:off x="135720" y="24840"/>
            <a:ext cx="11555280" cy="57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b">
            <a:noAutofit/>
          </a:bodyPr>
          <a:lstStyle/>
          <a:p>
            <a:pPr marL="9360" indent="-9360" defTabSz="914400">
              <a:lnSpc>
                <a:spcPct val="90000"/>
              </a:lnSpc>
              <a:tabLst>
                <a:tab pos="0" algn="l"/>
              </a:tabLst>
            </a:pPr>
            <a:r>
              <a:rPr lang="fr-FR" sz="2500" b="1" i="1" strike="noStrike" spc="-1">
                <a:solidFill>
                  <a:srgbClr val="2C5762"/>
                </a:solidFill>
                <a:latin typeface="IBM Plex Sans"/>
              </a:rPr>
              <a:t>EVOLUTION DU PLUi</a:t>
            </a:r>
            <a:endParaRPr lang="fr-FR" sz="2500" b="0" strike="noStrike" spc="-1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141" name="Tableau 1"/>
          <p:cNvGraphicFramePr/>
          <p:nvPr/>
        </p:nvGraphicFramePr>
        <p:xfrm>
          <a:off x="496080" y="1096200"/>
          <a:ext cx="7559640" cy="4568193"/>
        </p:xfrm>
        <a:graphic>
          <a:graphicData uri="http://schemas.openxmlformats.org/drawingml/2006/table">
            <a:tbl>
              <a:tblPr/>
              <a:tblGrid>
                <a:gridCol w="14277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318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6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Critères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6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Détail des critères</a:t>
                      </a:r>
                      <a:endParaRPr lang="fr-FR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Destination et classement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Classement en zone Alhr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Suppression du pastillage « changement de destination »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Surface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0,5 hectares environ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Insertion dans l’environnement et compatibilité caractère naturel, agricole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Projet centré sur la réhabilitation du patrimoine bâti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-Activité agro-environnementale en lien avec son environnement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-Pas de sensibilité particulière au regard de l’analyse documentaire sauf zone humide passe au ras de la zone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44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Equipements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Site accessible / assainissement non collectif / ligne électrique basse tension / eau PVC110. Vigilance : en fonction des travaux une localisation précise de la conduite devra être réalisée car elle passe en domaine privé / équipement privé à prévoir (pas de poteau incendie)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440"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fr-FR" sz="1400" b="1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Caractère exceptionnel du STECAL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Projet en adéquation avec le site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just" defTabSz="914400">
                        <a:lnSpc>
                          <a:spcPct val="120000"/>
                        </a:lnSpc>
                      </a:pPr>
                      <a:r>
                        <a:rPr lang="fr-FR" sz="1400" b="0" strike="noStrike" spc="-1">
                          <a:solidFill>
                            <a:schemeClr val="dk1"/>
                          </a:solidFill>
                          <a:latin typeface="Calibri"/>
                          <a:ea typeface="Times New Roman"/>
                        </a:rPr>
                        <a:t>Réflexion très avancée sur le projet</a:t>
                      </a:r>
                      <a:endParaRPr lang="fr-FR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12233D"/>
                      </a:solidFill>
                      <a:prstDash val="solid"/>
                    </a:lnL>
                    <a:lnR w="12240">
                      <a:solidFill>
                        <a:srgbClr val="12233D"/>
                      </a:solidFill>
                      <a:prstDash val="solid"/>
                    </a:lnR>
                    <a:lnT w="12240">
                      <a:solidFill>
                        <a:srgbClr val="12233D"/>
                      </a:solidFill>
                      <a:prstDash val="solid"/>
                    </a:lnT>
                    <a:lnB w="12240">
                      <a:solidFill>
                        <a:srgbClr val="12233D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42" name="ZoneTexte 3"/>
          <p:cNvSpPr/>
          <p:nvPr/>
        </p:nvSpPr>
        <p:spPr>
          <a:xfrm>
            <a:off x="427320" y="603360"/>
            <a:ext cx="7697160" cy="4186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 defTabSz="457200">
              <a:lnSpc>
                <a:spcPct val="120000"/>
              </a:lnSpc>
              <a:spcBef>
                <a:spcPts val="1001"/>
              </a:spcBef>
            </a:pPr>
            <a:r>
              <a:rPr lang="fr-FR" sz="1800" b="0" strike="noStrike" spc="-1">
                <a:solidFill>
                  <a:schemeClr val="accent3">
                    <a:lumMod val="75000"/>
                  </a:schemeClr>
                </a:solidFill>
                <a:latin typeface="Roboto light"/>
                <a:ea typeface="Roboto light"/>
              </a:rPr>
              <a:t>Lieu de ressources agro-écologiques, Saint Symphorien de Marmagne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3" name="Image 5"/>
          <p:cNvPicPr/>
          <p:nvPr/>
        </p:nvPicPr>
        <p:blipFill>
          <a:blip r:embed="rId4"/>
          <a:srcRect t="46879"/>
          <a:stretch/>
        </p:blipFill>
        <p:spPr>
          <a:xfrm>
            <a:off x="4981680" y="4846680"/>
            <a:ext cx="4088520" cy="2010960"/>
          </a:xfrm>
          <a:prstGeom prst="rect">
            <a:avLst/>
          </a:prstGeom>
          <a:ln w="0">
            <a:noFill/>
          </a:ln>
        </p:spPr>
      </p:pic>
      <p:pic>
        <p:nvPicPr>
          <p:cNvPr id="144" name="Image 6"/>
          <p:cNvPicPr/>
          <p:nvPr/>
        </p:nvPicPr>
        <p:blipFill>
          <a:blip r:embed="rId5"/>
          <a:srcRect b="24249"/>
          <a:stretch/>
        </p:blipFill>
        <p:spPr>
          <a:xfrm>
            <a:off x="9070560" y="4826880"/>
            <a:ext cx="3120840" cy="2023200"/>
          </a:xfrm>
          <a:prstGeom prst="rect">
            <a:avLst/>
          </a:prstGeom>
          <a:ln w="0">
            <a:noFill/>
          </a:ln>
        </p:spPr>
      </p:pic>
      <p:pic>
        <p:nvPicPr>
          <p:cNvPr id="145" name="Image 20"/>
          <p:cNvPicPr/>
          <p:nvPr/>
        </p:nvPicPr>
        <p:blipFill>
          <a:blip r:embed="rId6"/>
          <a:srcRect l="11701" t="33975" r="18750" b="11651"/>
          <a:stretch/>
        </p:blipFill>
        <p:spPr>
          <a:xfrm>
            <a:off x="8249040" y="0"/>
            <a:ext cx="3942720" cy="2673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Urbicand">
      <a:dk1>
        <a:srgbClr val="12233D"/>
      </a:dk1>
      <a:lt1>
        <a:srgbClr val="FFFFFF"/>
      </a:lt1>
      <a:dk2>
        <a:srgbClr val="44546A"/>
      </a:dk2>
      <a:lt2>
        <a:srgbClr val="FFFFFF"/>
      </a:lt2>
      <a:accent1>
        <a:srgbClr val="A2D539"/>
      </a:accent1>
      <a:accent2>
        <a:srgbClr val="F6410A"/>
      </a:accent2>
      <a:accent3>
        <a:srgbClr val="FA972F"/>
      </a:accent3>
      <a:accent4>
        <a:srgbClr val="FDB100"/>
      </a:accent4>
      <a:accent5>
        <a:srgbClr val="12233D"/>
      </a:accent5>
      <a:accent6>
        <a:srgbClr val="12233D"/>
      </a:accent6>
      <a:hlink>
        <a:srgbClr val="A2D539"/>
      </a:hlink>
      <a:folHlink>
        <a:srgbClr val="A2D539"/>
      </a:folHlink>
    </a:clrScheme>
    <a:fontScheme name="Thème Offic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Thème Office">
  <a:themeElements>
    <a:clrScheme name="Urbicand">
      <a:dk1>
        <a:srgbClr val="12233D"/>
      </a:dk1>
      <a:lt1>
        <a:srgbClr val="FFFFFF"/>
      </a:lt1>
      <a:dk2>
        <a:srgbClr val="44546A"/>
      </a:dk2>
      <a:lt2>
        <a:srgbClr val="FFFFFF"/>
      </a:lt2>
      <a:accent1>
        <a:srgbClr val="A2D539"/>
      </a:accent1>
      <a:accent2>
        <a:srgbClr val="F6410A"/>
      </a:accent2>
      <a:accent3>
        <a:srgbClr val="FA972F"/>
      </a:accent3>
      <a:accent4>
        <a:srgbClr val="FDB100"/>
      </a:accent4>
      <a:accent5>
        <a:srgbClr val="12233D"/>
      </a:accent5>
      <a:accent6>
        <a:srgbClr val="12233D"/>
      </a:accent6>
      <a:hlink>
        <a:srgbClr val="A2D539"/>
      </a:hlink>
      <a:folHlink>
        <a:srgbClr val="A2D539"/>
      </a:folHlink>
    </a:clrScheme>
    <a:fontScheme name="Thème Offic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Thème Office">
  <a:themeElements>
    <a:clrScheme name="Urbicand">
      <a:dk1>
        <a:srgbClr val="12233D"/>
      </a:dk1>
      <a:lt1>
        <a:srgbClr val="FFFFFF"/>
      </a:lt1>
      <a:dk2>
        <a:srgbClr val="44546A"/>
      </a:dk2>
      <a:lt2>
        <a:srgbClr val="FFFFFF"/>
      </a:lt2>
      <a:accent1>
        <a:srgbClr val="A2D539"/>
      </a:accent1>
      <a:accent2>
        <a:srgbClr val="F6410A"/>
      </a:accent2>
      <a:accent3>
        <a:srgbClr val="FA972F"/>
      </a:accent3>
      <a:accent4>
        <a:srgbClr val="FDB100"/>
      </a:accent4>
      <a:accent5>
        <a:srgbClr val="12233D"/>
      </a:accent5>
      <a:accent6>
        <a:srgbClr val="12233D"/>
      </a:accent6>
      <a:hlink>
        <a:srgbClr val="A2D539"/>
      </a:hlink>
      <a:folHlink>
        <a:srgbClr val="A2D539"/>
      </a:folHlink>
    </a:clrScheme>
    <a:fontScheme name="Thème Offic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Thème Office">
  <a:themeElements>
    <a:clrScheme name="Urbicand">
      <a:dk1>
        <a:srgbClr val="12233D"/>
      </a:dk1>
      <a:lt1>
        <a:srgbClr val="FFFFFF"/>
      </a:lt1>
      <a:dk2>
        <a:srgbClr val="44546A"/>
      </a:dk2>
      <a:lt2>
        <a:srgbClr val="FFFFFF"/>
      </a:lt2>
      <a:accent1>
        <a:srgbClr val="A2D539"/>
      </a:accent1>
      <a:accent2>
        <a:srgbClr val="F6410A"/>
      </a:accent2>
      <a:accent3>
        <a:srgbClr val="FA972F"/>
      </a:accent3>
      <a:accent4>
        <a:srgbClr val="FDB100"/>
      </a:accent4>
      <a:accent5>
        <a:srgbClr val="12233D"/>
      </a:accent5>
      <a:accent6>
        <a:srgbClr val="12233D"/>
      </a:accent6>
      <a:hlink>
        <a:srgbClr val="A2D539"/>
      </a:hlink>
      <a:folHlink>
        <a:srgbClr val="A2D539"/>
      </a:folHlink>
    </a:clrScheme>
    <a:fontScheme name="Thème Offic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Urbicand">
      <a:dk1>
        <a:srgbClr val="12233D"/>
      </a:dk1>
      <a:lt1>
        <a:srgbClr val="FFFFFF"/>
      </a:lt1>
      <a:dk2>
        <a:srgbClr val="44546A"/>
      </a:dk2>
      <a:lt2>
        <a:srgbClr val="FFFFFF"/>
      </a:lt2>
      <a:accent1>
        <a:srgbClr val="A2D539"/>
      </a:accent1>
      <a:accent2>
        <a:srgbClr val="F6410A"/>
      </a:accent2>
      <a:accent3>
        <a:srgbClr val="FA972F"/>
      </a:accent3>
      <a:accent4>
        <a:srgbClr val="FDB100"/>
      </a:accent4>
      <a:accent5>
        <a:srgbClr val="12233D"/>
      </a:accent5>
      <a:accent6>
        <a:srgbClr val="12233D"/>
      </a:accent6>
      <a:hlink>
        <a:srgbClr val="A2D539"/>
      </a:hlink>
      <a:folHlink>
        <a:srgbClr val="A2D539"/>
      </a:folHlink>
    </a:clrScheme>
    <a:fontScheme name="Thème Offic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Urbicand">
      <a:dk1>
        <a:srgbClr val="12233D"/>
      </a:dk1>
      <a:lt1>
        <a:srgbClr val="FFFFFF"/>
      </a:lt1>
      <a:dk2>
        <a:srgbClr val="44546A"/>
      </a:dk2>
      <a:lt2>
        <a:srgbClr val="FFFFFF"/>
      </a:lt2>
      <a:accent1>
        <a:srgbClr val="A2D539"/>
      </a:accent1>
      <a:accent2>
        <a:srgbClr val="F6410A"/>
      </a:accent2>
      <a:accent3>
        <a:srgbClr val="FA972F"/>
      </a:accent3>
      <a:accent4>
        <a:srgbClr val="FDB100"/>
      </a:accent4>
      <a:accent5>
        <a:srgbClr val="12233D"/>
      </a:accent5>
      <a:accent6>
        <a:srgbClr val="12233D"/>
      </a:accent6>
      <a:hlink>
        <a:srgbClr val="A2D539"/>
      </a:hlink>
      <a:folHlink>
        <a:srgbClr val="A2D539"/>
      </a:folHlink>
    </a:clrScheme>
    <a:fontScheme name="Thème Offic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Urbicand">
      <a:dk1>
        <a:srgbClr val="12233D"/>
      </a:dk1>
      <a:lt1>
        <a:srgbClr val="FFFFFF"/>
      </a:lt1>
      <a:dk2>
        <a:srgbClr val="44546A"/>
      </a:dk2>
      <a:lt2>
        <a:srgbClr val="FFFFFF"/>
      </a:lt2>
      <a:accent1>
        <a:srgbClr val="A2D539"/>
      </a:accent1>
      <a:accent2>
        <a:srgbClr val="F6410A"/>
      </a:accent2>
      <a:accent3>
        <a:srgbClr val="FA972F"/>
      </a:accent3>
      <a:accent4>
        <a:srgbClr val="FDB100"/>
      </a:accent4>
      <a:accent5>
        <a:srgbClr val="12233D"/>
      </a:accent5>
      <a:accent6>
        <a:srgbClr val="12233D"/>
      </a:accent6>
      <a:hlink>
        <a:srgbClr val="A2D539"/>
      </a:hlink>
      <a:folHlink>
        <a:srgbClr val="A2D539"/>
      </a:folHlink>
    </a:clrScheme>
    <a:fontScheme name="Thème Offic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hème Office">
  <a:themeElements>
    <a:clrScheme name="Urbicand">
      <a:dk1>
        <a:srgbClr val="12233D"/>
      </a:dk1>
      <a:lt1>
        <a:srgbClr val="FFFFFF"/>
      </a:lt1>
      <a:dk2>
        <a:srgbClr val="44546A"/>
      </a:dk2>
      <a:lt2>
        <a:srgbClr val="FFFFFF"/>
      </a:lt2>
      <a:accent1>
        <a:srgbClr val="A2D539"/>
      </a:accent1>
      <a:accent2>
        <a:srgbClr val="F6410A"/>
      </a:accent2>
      <a:accent3>
        <a:srgbClr val="FA972F"/>
      </a:accent3>
      <a:accent4>
        <a:srgbClr val="FDB100"/>
      </a:accent4>
      <a:accent5>
        <a:srgbClr val="12233D"/>
      </a:accent5>
      <a:accent6>
        <a:srgbClr val="12233D"/>
      </a:accent6>
      <a:hlink>
        <a:srgbClr val="A2D539"/>
      </a:hlink>
      <a:folHlink>
        <a:srgbClr val="A2D539"/>
      </a:folHlink>
    </a:clrScheme>
    <a:fontScheme name="Thème Offic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hème Office">
  <a:themeElements>
    <a:clrScheme name="Urbicand">
      <a:dk1>
        <a:srgbClr val="12233D"/>
      </a:dk1>
      <a:lt1>
        <a:srgbClr val="FFFFFF"/>
      </a:lt1>
      <a:dk2>
        <a:srgbClr val="44546A"/>
      </a:dk2>
      <a:lt2>
        <a:srgbClr val="FFFFFF"/>
      </a:lt2>
      <a:accent1>
        <a:srgbClr val="A2D539"/>
      </a:accent1>
      <a:accent2>
        <a:srgbClr val="F6410A"/>
      </a:accent2>
      <a:accent3>
        <a:srgbClr val="FA972F"/>
      </a:accent3>
      <a:accent4>
        <a:srgbClr val="FDB100"/>
      </a:accent4>
      <a:accent5>
        <a:srgbClr val="12233D"/>
      </a:accent5>
      <a:accent6>
        <a:srgbClr val="12233D"/>
      </a:accent6>
      <a:hlink>
        <a:srgbClr val="A2D539"/>
      </a:hlink>
      <a:folHlink>
        <a:srgbClr val="A2D539"/>
      </a:folHlink>
    </a:clrScheme>
    <a:fontScheme name="Thème Offic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hème Office">
  <a:themeElements>
    <a:clrScheme name="Urbicand">
      <a:dk1>
        <a:srgbClr val="12233D"/>
      </a:dk1>
      <a:lt1>
        <a:srgbClr val="FFFFFF"/>
      </a:lt1>
      <a:dk2>
        <a:srgbClr val="44546A"/>
      </a:dk2>
      <a:lt2>
        <a:srgbClr val="FFFFFF"/>
      </a:lt2>
      <a:accent1>
        <a:srgbClr val="A2D539"/>
      </a:accent1>
      <a:accent2>
        <a:srgbClr val="F6410A"/>
      </a:accent2>
      <a:accent3>
        <a:srgbClr val="FA972F"/>
      </a:accent3>
      <a:accent4>
        <a:srgbClr val="FDB100"/>
      </a:accent4>
      <a:accent5>
        <a:srgbClr val="12233D"/>
      </a:accent5>
      <a:accent6>
        <a:srgbClr val="12233D"/>
      </a:accent6>
      <a:hlink>
        <a:srgbClr val="A2D539"/>
      </a:hlink>
      <a:folHlink>
        <a:srgbClr val="A2D539"/>
      </a:folHlink>
    </a:clrScheme>
    <a:fontScheme name="Thème Offic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Thème Office">
  <a:themeElements>
    <a:clrScheme name="Urbicand">
      <a:dk1>
        <a:srgbClr val="12233D"/>
      </a:dk1>
      <a:lt1>
        <a:srgbClr val="FFFFFF"/>
      </a:lt1>
      <a:dk2>
        <a:srgbClr val="44546A"/>
      </a:dk2>
      <a:lt2>
        <a:srgbClr val="FFFFFF"/>
      </a:lt2>
      <a:accent1>
        <a:srgbClr val="A2D539"/>
      </a:accent1>
      <a:accent2>
        <a:srgbClr val="F6410A"/>
      </a:accent2>
      <a:accent3>
        <a:srgbClr val="FA972F"/>
      </a:accent3>
      <a:accent4>
        <a:srgbClr val="FDB100"/>
      </a:accent4>
      <a:accent5>
        <a:srgbClr val="12233D"/>
      </a:accent5>
      <a:accent6>
        <a:srgbClr val="12233D"/>
      </a:accent6>
      <a:hlink>
        <a:srgbClr val="A2D539"/>
      </a:hlink>
      <a:folHlink>
        <a:srgbClr val="A2D539"/>
      </a:folHlink>
    </a:clrScheme>
    <a:fontScheme name="Thème Offic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Thème Office">
  <a:themeElements>
    <a:clrScheme name="Urbicand">
      <a:dk1>
        <a:srgbClr val="12233D"/>
      </a:dk1>
      <a:lt1>
        <a:srgbClr val="FFFFFF"/>
      </a:lt1>
      <a:dk2>
        <a:srgbClr val="44546A"/>
      </a:dk2>
      <a:lt2>
        <a:srgbClr val="FFFFFF"/>
      </a:lt2>
      <a:accent1>
        <a:srgbClr val="A2D539"/>
      </a:accent1>
      <a:accent2>
        <a:srgbClr val="F6410A"/>
      </a:accent2>
      <a:accent3>
        <a:srgbClr val="FA972F"/>
      </a:accent3>
      <a:accent4>
        <a:srgbClr val="FDB100"/>
      </a:accent4>
      <a:accent5>
        <a:srgbClr val="12233D"/>
      </a:accent5>
      <a:accent6>
        <a:srgbClr val="12233D"/>
      </a:accent6>
      <a:hlink>
        <a:srgbClr val="A2D539"/>
      </a:hlink>
      <a:folHlink>
        <a:srgbClr val="A2D539"/>
      </a:folHlink>
    </a:clrScheme>
    <a:fontScheme name="Thème Offic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</TotalTime>
  <Words>3779</Words>
  <Application>Microsoft Office PowerPoint</Application>
  <PresentationFormat>Grand écran</PresentationFormat>
  <Paragraphs>587</Paragraphs>
  <Slides>43</Slides>
  <Notes>35</Notes>
  <HiddenSlides>0</HiddenSlides>
  <MMClips>0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12</vt:i4>
      </vt:variant>
      <vt:variant>
        <vt:lpstr>Titres des diapositives</vt:lpstr>
      </vt:variant>
      <vt:variant>
        <vt:i4>43</vt:i4>
      </vt:variant>
    </vt:vector>
  </HeadingPairs>
  <TitlesOfParts>
    <vt:vector size="66" baseType="lpstr">
      <vt:lpstr>Arial</vt:lpstr>
      <vt:lpstr>Calibri</vt:lpstr>
      <vt:lpstr>IBM Plex Sans</vt:lpstr>
      <vt:lpstr>IBM Plex Sans Light</vt:lpstr>
      <vt:lpstr>IBM Plex Sans SemiBold</vt:lpstr>
      <vt:lpstr>OpenSymbol</vt:lpstr>
      <vt:lpstr>Roboto light</vt:lpstr>
      <vt:lpstr>Symbol</vt:lpstr>
      <vt:lpstr>Times New Roman</vt:lpstr>
      <vt:lpstr>Vollkorn SemiBold Italic</vt:lpstr>
      <vt:lpstr>Wingdings</vt:lpstr>
      <vt:lpstr>Thème Office</vt:lpstr>
      <vt:lpstr>Thème Office</vt:lpstr>
      <vt:lpstr>Thème Office</vt:lpstr>
      <vt:lpstr>Thème Office</vt:lpstr>
      <vt:lpstr>Thème Office</vt:lpstr>
      <vt:lpstr>Thème Office</vt:lpstr>
      <vt:lpstr>Thème Office</vt:lpstr>
      <vt:lpstr>Thème Office</vt:lpstr>
      <vt:lpstr>Thème Office</vt:lpstr>
      <vt:lpstr>Thème Office</vt:lpstr>
      <vt:lpstr>Thème Office</vt:lpstr>
      <vt:lpstr>Thème Office</vt:lpstr>
      <vt:lpstr>Modification de droit commun n°2 PLUi HD CUCM</vt:lpstr>
      <vt:lpstr>Rappel : Planning de la procédure</vt:lpstr>
      <vt:lpstr>Les éléments de la modification </vt:lpstr>
      <vt:lpstr>CREATION DE 9 SECTEURS DE TAILLE ET DE CAPACITE D’ACCUEIL LIMITEES</vt:lpstr>
      <vt:lpstr>Les projets de STECAL Secteurs de Taille Et de Capacite d’Accueil Limite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13 CHANGEMENTS DE DESTINATION</vt:lpstr>
      <vt:lpstr>Rappels sur la notion de pastillage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ANNEXES</vt:lpstr>
      <vt:lpstr>REGLEMENTS POUR LES STECAL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Merci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/>
  <dc:creator>Sébastien BARD</dc:creator>
  <dc:description/>
  <cp:lastModifiedBy>Sébastien BARD</cp:lastModifiedBy>
  <cp:revision>8</cp:revision>
  <dcterms:created xsi:type="dcterms:W3CDTF">2025-08-26T10:26:13Z</dcterms:created>
  <dcterms:modified xsi:type="dcterms:W3CDTF">2025-09-04T09:32:07Z</dcterms:modified>
  <dc:language>fr-FR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36</vt:i4>
  </property>
  <property fmtid="{D5CDD505-2E9C-101B-9397-08002B2CF9AE}" pid="3" name="PresentationFormat">
    <vt:lpwstr>Grand écran</vt:lpwstr>
  </property>
  <property fmtid="{D5CDD505-2E9C-101B-9397-08002B2CF9AE}" pid="4" name="Slides">
    <vt:i4>44</vt:i4>
  </property>
</Properties>
</file>