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1179" r:id="rId2"/>
    <p:sldId id="394" r:id="rId3"/>
    <p:sldId id="1178" r:id="rId4"/>
    <p:sldId id="1198" r:id="rId5"/>
    <p:sldId id="1167" r:id="rId6"/>
    <p:sldId id="1166" r:id="rId7"/>
    <p:sldId id="1159" r:id="rId8"/>
    <p:sldId id="962" r:id="rId9"/>
    <p:sldId id="963" r:id="rId10"/>
    <p:sldId id="1137" r:id="rId11"/>
    <p:sldId id="1138" r:id="rId12"/>
    <p:sldId id="1139" r:id="rId13"/>
    <p:sldId id="1140" r:id="rId14"/>
    <p:sldId id="1141" r:id="rId15"/>
    <p:sldId id="1142" r:id="rId16"/>
    <p:sldId id="1143" r:id="rId17"/>
    <p:sldId id="1144" r:id="rId18"/>
    <p:sldId id="1145" r:id="rId19"/>
    <p:sldId id="1168" r:id="rId20"/>
    <p:sldId id="1097" r:id="rId21"/>
    <p:sldId id="1161" r:id="rId22"/>
    <p:sldId id="976" r:id="rId23"/>
    <p:sldId id="977" r:id="rId24"/>
    <p:sldId id="978" r:id="rId25"/>
    <p:sldId id="979" r:id="rId26"/>
    <p:sldId id="980" r:id="rId27"/>
    <p:sldId id="981" r:id="rId28"/>
    <p:sldId id="982" r:id="rId29"/>
    <p:sldId id="984" r:id="rId30"/>
    <p:sldId id="985" r:id="rId31"/>
    <p:sldId id="986" r:id="rId32"/>
    <p:sldId id="987" r:id="rId33"/>
    <p:sldId id="1157" r:id="rId34"/>
    <p:sldId id="989" r:id="rId35"/>
    <p:sldId id="1199" r:id="rId36"/>
    <p:sldId id="1200" r:id="rId37"/>
    <p:sldId id="1149" r:id="rId38"/>
    <p:sldId id="1150" r:id="rId39"/>
    <p:sldId id="1151" r:id="rId40"/>
    <p:sldId id="1152" r:id="rId41"/>
    <p:sldId id="1153" r:id="rId42"/>
    <p:sldId id="1154" r:id="rId43"/>
    <p:sldId id="1156" r:id="rId44"/>
    <p:sldId id="271" r:id="rId45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2264C0-B28C-3CD9-6EC9-46B1DA08B196}" name="Esther MOKRANI" initials="EM" userId="S::ceurbanisme02@saintlaurentdemure.org::61a90101-f4ef-411f-9a7b-080d5cdade83" providerId="AD"/>
  <p188:author id="{F97D2EC6-7BB9-CB97-F2C1-EA897E8B06C0}" name="Karine GENTAZ" initials="KG" userId="S-1-5-21-321814158-2784787787-1418607932-11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e GENTAZ" initials="KG" lastIdx="1" clrIdx="0">
    <p:extLst>
      <p:ext uri="{19B8F6BF-5375-455C-9EA6-DF929625EA0E}">
        <p15:presenceInfo xmlns:p15="http://schemas.microsoft.com/office/powerpoint/2012/main" userId="S-1-5-21-321814158-2784787787-1418607932-1111" providerId="AD"/>
      </p:ext>
    </p:extLst>
  </p:cmAuthor>
  <p:cmAuthor id="2" name="Emmanuel ROGER" initials="ER" lastIdx="2" clrIdx="1">
    <p:extLst>
      <p:ext uri="{19B8F6BF-5375-455C-9EA6-DF929625EA0E}">
        <p15:presenceInfo xmlns:p15="http://schemas.microsoft.com/office/powerpoint/2012/main" userId="S-1-5-21-4130617552-3573263324-1570307366-16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CB88A"/>
    <a:srgbClr val="FFFFD4"/>
    <a:srgbClr val="FE8F8C"/>
    <a:srgbClr val="B17ED8"/>
    <a:srgbClr val="FF5050"/>
    <a:srgbClr val="CFAFE7"/>
    <a:srgbClr val="B889DB"/>
    <a:srgbClr val="03DFA5"/>
    <a:srgbClr val="04D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5564" autoAdjust="0"/>
  </p:normalViewPr>
  <p:slideViewPr>
    <p:cSldViewPr snapToGrid="0" snapToObjects="1" showGuides="1">
      <p:cViewPr varScale="1">
        <p:scale>
          <a:sx n="78" d="100"/>
          <a:sy n="78" d="100"/>
        </p:scale>
        <p:origin x="816" y="7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-5429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397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BD0021C-E450-9C5A-4C51-C59702D51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F0735A-44CA-C728-0BCB-21FC8727C3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3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BF5FF-27C8-2D45-B490-FDDFBCBBB6FC}" type="datetimeFigureOut">
              <a:rPr lang="fr-FR" smtClean="0"/>
              <a:t>25/08/2025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67685E-C786-28C0-F19A-683CF752F7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982AE0-FFDF-38AF-EC86-ABF929C812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53810-E742-D64E-8A53-024C7D63E3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9051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1864D-77DF-CA45-A091-E936943A0345}" type="datetimeFigureOut">
              <a:rPr lang="fr-FR" smtClean="0"/>
              <a:t>25/08/2025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56297-99B8-A545-9F32-219C51640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285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77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5862-3943-4C16-E988-5CDC09A85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63CA3E-7317-EDEF-8307-3A5C26736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9C2C63-7F59-B10E-D6E2-FB4061F56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496C29-5DF3-4706-9D31-9A13BABF7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15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9BFE2-6F9A-68FC-C27D-EC62A549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D2BC09-E533-8F55-AE48-9854552B0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8D3D34-EE99-CDA4-04B8-6352A988E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A78867-E2BC-67AD-3B6D-CA55BB8E8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51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E83D2-003A-1D88-50F9-D923B13F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82D9F0-4E18-AA50-A2CC-314E79D38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26EF64-0E54-E673-7531-CC307DD42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FD19E8-DD1E-5437-F9D6-EB5491ECE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56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D7E52-64AA-A574-0EA9-AED69D63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ADC976-3D1D-71D4-BD04-B2CA5A24F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111FDD-46B4-7C15-0DF8-F3339EC43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79D6F2-C409-236E-8C20-938C48FD6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05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EE3F-AF8B-377C-B60F-76DBBDF3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1A13AA-3A37-C078-E29A-99AD125D7A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A01D77-5FF3-B532-4FEB-95BEA3104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9CDDEE-0B8D-E438-6357-902F63A38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324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AD86-BA79-C27A-2FCC-A1B1E7DD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83ED63-095B-DC55-FA5F-3F26DDDD7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687F7C-F0EF-EFF2-1B78-8D1C45323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180902-7AAF-C257-818A-6484B6B04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8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F7935-519F-FCA1-34D9-08050583E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AB0BC3-BA06-F937-6502-94167BCC0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67C82F-93A7-78E8-25B6-BC84309C8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EEA6D-55BF-0FBE-C104-107949739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408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ECA6-E806-781D-5E49-DF724A4E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E1516E-6EE6-E9E3-83C8-76E93CE65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37B2A4-2DF3-C807-FB0B-30C4DD681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D6B0E5-45E9-1FD3-6E4C-8F6E813D1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359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3FBEB-A7FC-7470-21D2-0368880B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D6C66D-512B-6097-8DB4-F9BF2CB23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02A9AA-3EE8-9401-000C-19D7BE0E4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D6692-8532-B689-4C44-255878C76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527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BBA42-66E7-A967-4D98-CAEC6B702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50A1C88-2ADE-4CF5-DA9B-4FE46799A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CC8572-6D80-1029-EFCD-CC8E288F7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2AF218-CF30-8645-A5B6-029A1CD6E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6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836DA-3AB4-39E4-4518-2E91CF82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E00998-77E8-26A1-F2CD-AEB682BA2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C75B82-6B05-807F-AD8D-376F59499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709700-3269-36F1-FF5F-C50B27C9B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405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997D6-A424-DACD-0071-E23DB811F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BFA35B-0944-37F6-348B-D028573F1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F995DF-89C9-ECB4-F86B-90A645AD5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FA519A-7001-DE00-BCB7-7C93BCA60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146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56BC-3B9F-2635-2436-9D107D8A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C51560-3BF7-3AFA-960A-383FCBCE2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199CCD-9CD6-2D8B-3196-27DF2E09F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DC9D70-F5D9-C0C3-18F6-D2BC83BA2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016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13418-C85E-D834-8802-E4D0E31D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A7A8EF-7B51-5D39-8D88-E062BFE21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C126244-0CBC-4418-289A-A1C1C86C2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467363-14F8-EBF1-61C2-1E8FE7837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526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76B8-0CFA-293A-8614-469315E5E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CCB5AF-53D2-BB5D-9CC2-A5F0C2D63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8E85C3-EF70-F59C-24FC-1B3E23942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69AD98-B3AD-8BB6-5ECF-B073E0700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604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4EE25-3200-3AED-ABF9-33479A03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F0183D-C219-4E76-C97F-D6AA1C21A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0319A3-D673-D95D-EED8-5295B7121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B48FB9-06CC-C52B-EE0D-6A221090F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46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2990-FD81-E511-A68A-C15F4DEFE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1B1317-3C11-1076-0D36-A67F4B30C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B95688-D205-3407-1959-DB017CF72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E41A96-1079-970F-69E4-F3B90773F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169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DF327-4E53-3D96-E491-BC9D0D8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C18206-8F30-1F66-1289-02BD78FE6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3702C1-C6D9-C15E-CBC1-4E2A4364F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977624-4790-F066-F357-C73FCC606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97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49187-D582-1A8E-08F6-A6BDE283C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3B1E28-7A8E-ED14-4D9C-50F959A38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D17574-97BB-F561-4333-2BA60913A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60DE4-72FD-2717-E257-D4C006F2A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125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B149-B122-3B96-F5EE-DDB6A9758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634F73-A985-5D86-31D1-DE57DC3CA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373C6B-88BD-12FF-DFBE-7B4F3D1FA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69D046-8BCF-1117-B34B-C68ECBEE5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390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C0537-2458-A94E-43F9-6420282E9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EDCD12-7BB6-6C67-1E26-E25EC159F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B6E581-335D-C78B-B990-2AE0D61BC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0EB78-2777-AB4A-E66C-8C30EB76D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76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FE4A5-F051-0EB6-BCD3-3ED2C655D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8DB00A-B79C-D244-B77D-6BA76E279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6B64C-31FF-18B7-6E21-823D088A5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F7BD59-0E6B-C9C4-9A97-9E56E74CF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958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4225-541B-6967-C87A-5783152DB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854CF5-66C4-4844-F369-50FE152A5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0A9507-6506-3FE2-CAC8-726B1775A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2A3E28-C9A8-5AD0-2773-3F6A785FE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330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2B2C-E42E-60DA-32C7-957F296A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2EC456-26F1-8AFC-348A-8D7B85F64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4AB8E6-492C-0781-CC95-34E422B22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2D8F11-A67D-369D-A905-EAA59F1D0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32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310C6-040A-F297-0527-62BE529F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6D5EA2-FADD-C03B-E99D-89D12C890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AEB96A-4F8E-F501-5085-F105C209D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60DFFB-DA4C-5F19-D0F4-A3770B8B6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536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3BA5-7B52-F807-C208-19B9A40C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A590E2-A0D6-392E-669C-C646CDB02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A1A96F-E226-F187-FB81-E9D67224E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A43146-4184-C28F-882E-3350FB9C0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455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D42A-465C-E84E-9A1A-9348E3A3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449156-8C03-79D8-EB20-D2C5E24A8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9654A9-FF41-E2F3-AF88-1C73F3B07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1798C2-9CEC-70D8-6BC3-3F1468E2A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127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CBFB9-5EFA-1C1A-F498-ABA2B7EA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F40594-1910-81A0-7BD2-6D21C6673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BE9728-3C5F-8D5E-4241-FDD22B829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F5511F-7EFA-7EA0-6632-930AADB64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75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91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B0808-2BAC-BBFB-A994-1B32EFCD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40F3BA-AC98-3475-20E8-349C212D5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07DC6E-3657-D6D9-F4DD-E814E0B0F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73C001-74E7-1664-68EE-D6C796F05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556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49C9-63CF-0FCD-4CF2-05F73249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B03377-FC0A-80DF-E6E7-9609E56C3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AB744D-C3BC-CFB0-7238-EE96CA68C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330BE4-4166-E1F3-42B1-43CE15D73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94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468EC-FD2B-CA4F-C8DF-E240D7E0D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D2B6D8-8E67-3BD0-880F-36329037D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BD58FBE-BB4D-11E7-5A8F-1E9FCD92E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7A2131-8BF5-F74D-8528-CD4F873D6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3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0ABB3-BEC5-1A36-9EAB-36C0C309E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5A76CE-5F49-C149-B235-68B39A922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8BB85C-C05C-6CEF-A825-E4AFC2932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A7E3F-8D68-F968-E4B8-F907B6F91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74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B4FE7-2675-8438-6D61-B04FA013D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B6F86C-26CA-7E4A-69B7-C2F22D940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62B155-D9B6-47FB-32EC-1458173E0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D7A56F-A721-EAC2-91CE-C1C85822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75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DB73-1187-4F6E-948B-CB8F0C5C5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BBAF60-CEF3-68C4-22C2-4229C8F6A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4419DE-31AB-0DF1-AEE2-84A9B6197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0369F4-78F7-D9D4-7B99-3B3ED92EB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56297-99B8-A545-9F32-219C51640AD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33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1F2CF15-261D-8FA6-5A71-B34A100BC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55" b="2752"/>
          <a:stretch/>
        </p:blipFill>
        <p:spPr>
          <a:xfrm>
            <a:off x="-12526" y="2473"/>
            <a:ext cx="12217052" cy="68830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3547" y="3150985"/>
            <a:ext cx="8233092" cy="586028"/>
          </a:xfrm>
        </p:spPr>
        <p:txBody>
          <a:bodyPr anchor="t" anchorCtr="0">
            <a:noAutofit/>
          </a:bodyPr>
          <a:lstStyle>
            <a:lvl1pPr marL="9525" indent="-9525">
              <a:tabLst/>
              <a:defRPr sz="4400" b="0" i="1" spc="10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texte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/>
          <p:nvPr userDrawn="1"/>
        </p:nvCxnSpPr>
        <p:spPr>
          <a:xfrm>
            <a:off x="1813547" y="2616341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0A721CE5-A333-7F10-B9B2-8AC35209612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688287" y="-13192"/>
            <a:ext cx="1693740" cy="443985"/>
          </a:xfrm>
          <a:solidFill>
            <a:schemeClr val="accent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 kern="5000" cap="all" spc="100" baseline="0">
                <a:solidFill>
                  <a:schemeClr val="bg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Rapport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325C637-D3C3-6E4E-C05C-A0F059EF5E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8287" y="5734743"/>
            <a:ext cx="2558593" cy="7567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10BA3F-2285-C831-6D47-48A439595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8961" y="2516133"/>
            <a:ext cx="3218973" cy="454984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911C503-1D6C-F48D-A854-203F32F750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8963" y="2045761"/>
            <a:ext cx="3218973" cy="454984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1AFBB5-9898-9722-FEC6-87AC8B67254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813547" y="1983254"/>
            <a:ext cx="1693740" cy="443985"/>
          </a:xfr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l">
              <a:buNone/>
              <a:defRPr sz="2000" i="1" kern="1000" cap="none" spc="100" baseline="0">
                <a:solidFill>
                  <a:srgbClr val="2C576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A2D718E7-43AB-244D-0740-E116A494DC4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813547" y="3876697"/>
            <a:ext cx="5792403" cy="443985"/>
          </a:xfr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l">
              <a:buNone/>
              <a:defRPr sz="2400" i="1" kern="1000" cap="none" spc="100" baseline="0">
                <a:solidFill>
                  <a:srgbClr val="2C576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277991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6697" y="228600"/>
            <a:ext cx="8233092" cy="1231725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5897" y="4588996"/>
            <a:ext cx="2218296" cy="1231724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/>
          <p:nvPr userDrawn="1"/>
        </p:nvCxnSpPr>
        <p:spPr>
          <a:xfrm>
            <a:off x="1156697" y="1721772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5A2B2C-15EF-D450-2C71-CF92D5023076}"/>
              </a:ext>
            </a:extLst>
          </p:cNvPr>
          <p:cNvCxnSpPr>
            <a:cxnSpLocks/>
          </p:cNvCxnSpPr>
          <p:nvPr userDrawn="1"/>
        </p:nvCxnSpPr>
        <p:spPr>
          <a:xfrm>
            <a:off x="914400" y="3429000"/>
            <a:ext cx="106426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3AAF4-3668-25FC-E8A9-A57F8E15EFF6}"/>
              </a:ext>
            </a:extLst>
          </p:cNvPr>
          <p:cNvSpPr/>
          <p:nvPr userDrawn="1"/>
        </p:nvSpPr>
        <p:spPr>
          <a:xfrm rot="2700000">
            <a:off x="1893421" y="2416592"/>
            <a:ext cx="613419" cy="613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DFFFC175-99E3-E811-7441-5262ADCB00B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105897" y="3904500"/>
            <a:ext cx="2218296" cy="592697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chemeClr val="tx2"/>
                </a:solidFill>
                <a:latin typeface="IBM Plex Sans SemiBold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DA372AA5-1D4C-D56F-793A-34B5D13F11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761109" y="4588995"/>
            <a:ext cx="2218296" cy="1231724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8F51AA-A818-907D-16CD-67550D172146}"/>
              </a:ext>
            </a:extLst>
          </p:cNvPr>
          <p:cNvSpPr/>
          <p:nvPr userDrawn="1"/>
        </p:nvSpPr>
        <p:spPr>
          <a:xfrm rot="2700000">
            <a:off x="4548633" y="2416591"/>
            <a:ext cx="613419" cy="613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39F778E9-EE3C-79A2-EFE1-2333D9C2AC0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761109" y="3904499"/>
            <a:ext cx="2218296" cy="592697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chemeClr val="tx2"/>
                </a:solidFill>
                <a:latin typeface="IBM Plex Sans SemiBold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812F55AA-F2BC-D620-E3BC-54B91E2932E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16320" y="4588996"/>
            <a:ext cx="2218296" cy="1231724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19C33F-5B0F-3053-3026-8CC748FBFAF1}"/>
              </a:ext>
            </a:extLst>
          </p:cNvPr>
          <p:cNvSpPr/>
          <p:nvPr userDrawn="1"/>
        </p:nvSpPr>
        <p:spPr>
          <a:xfrm rot="2700000">
            <a:off x="7203844" y="2416592"/>
            <a:ext cx="613419" cy="613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ED1F6741-F4B2-B1EC-A97D-C9C629ADA59B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416320" y="3904500"/>
            <a:ext cx="2218296" cy="592697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chemeClr val="tx2"/>
                </a:solidFill>
                <a:latin typeface="IBM Plex Sans SemiBold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2C7C331E-CE04-06ED-412B-400FAA5D0A7D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071532" y="4588997"/>
            <a:ext cx="2218296" cy="1231724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A4E301-86CC-19BE-C84D-E8E78DDC7A99}"/>
              </a:ext>
            </a:extLst>
          </p:cNvPr>
          <p:cNvSpPr/>
          <p:nvPr userDrawn="1"/>
        </p:nvSpPr>
        <p:spPr>
          <a:xfrm rot="2700000">
            <a:off x="9859056" y="2416593"/>
            <a:ext cx="613419" cy="613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AC89C992-A173-69E5-C417-ED7ABC21A441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9071532" y="3904501"/>
            <a:ext cx="2218296" cy="592697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chemeClr val="tx2"/>
                </a:solidFill>
                <a:latin typeface="IBM Plex Sans SemiBold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002233F-01E4-A595-AD4D-DA2F59898FD3}"/>
              </a:ext>
            </a:extLst>
          </p:cNvPr>
          <p:cNvSpPr/>
          <p:nvPr userDrawn="1"/>
        </p:nvSpPr>
        <p:spPr>
          <a:xfrm>
            <a:off x="1074147" y="3340099"/>
            <a:ext cx="165100" cy="165100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C35DFE1-6EAE-6D16-9AA7-13ABFEA604C5}"/>
              </a:ext>
            </a:extLst>
          </p:cNvPr>
          <p:cNvSpPr/>
          <p:nvPr userDrawn="1"/>
        </p:nvSpPr>
        <p:spPr>
          <a:xfrm>
            <a:off x="3678559" y="3346450"/>
            <a:ext cx="165100" cy="165100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E6E5057-CC72-C7D9-6AD4-240F19E9D23B}"/>
              </a:ext>
            </a:extLst>
          </p:cNvPr>
          <p:cNvSpPr/>
          <p:nvPr userDrawn="1"/>
        </p:nvSpPr>
        <p:spPr>
          <a:xfrm>
            <a:off x="6333770" y="3363397"/>
            <a:ext cx="165100" cy="165100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0BBFF21-94A7-2525-F73F-83CB6A2C1013}"/>
              </a:ext>
            </a:extLst>
          </p:cNvPr>
          <p:cNvSpPr/>
          <p:nvPr userDrawn="1"/>
        </p:nvSpPr>
        <p:spPr>
          <a:xfrm>
            <a:off x="9048952" y="3346450"/>
            <a:ext cx="165100" cy="165100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230E6B-0456-67B1-06C7-3A9A11D1203C}"/>
              </a:ext>
            </a:extLst>
          </p:cNvPr>
          <p:cNvSpPr/>
          <p:nvPr userDrawn="1"/>
        </p:nvSpPr>
        <p:spPr>
          <a:xfrm>
            <a:off x="3678559" y="3784600"/>
            <a:ext cx="1884953" cy="5207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E65F5EF-6E8A-7F2E-CD30-C9D3AFAC4B7E}"/>
              </a:ext>
            </a:extLst>
          </p:cNvPr>
          <p:cNvCxnSpPr>
            <a:cxnSpLocks/>
          </p:cNvCxnSpPr>
          <p:nvPr userDrawn="1"/>
        </p:nvCxnSpPr>
        <p:spPr>
          <a:xfrm>
            <a:off x="3761109" y="3505199"/>
            <a:ext cx="0" cy="27940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698C399-F96C-0842-E234-9BE495440316}"/>
              </a:ext>
            </a:extLst>
          </p:cNvPr>
          <p:cNvSpPr/>
          <p:nvPr userDrawn="1"/>
        </p:nvSpPr>
        <p:spPr>
          <a:xfrm>
            <a:off x="6333770" y="3812701"/>
            <a:ext cx="1884953" cy="5207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CF0B145-5A48-E4EF-5BFA-2438F49E5529}"/>
              </a:ext>
            </a:extLst>
          </p:cNvPr>
          <p:cNvCxnSpPr>
            <a:cxnSpLocks/>
          </p:cNvCxnSpPr>
          <p:nvPr userDrawn="1"/>
        </p:nvCxnSpPr>
        <p:spPr>
          <a:xfrm>
            <a:off x="6416320" y="3533300"/>
            <a:ext cx="0" cy="27940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B681AAF-E86D-5127-D314-941E3CF34ED2}"/>
              </a:ext>
            </a:extLst>
          </p:cNvPr>
          <p:cNvSpPr/>
          <p:nvPr userDrawn="1"/>
        </p:nvSpPr>
        <p:spPr>
          <a:xfrm>
            <a:off x="9033431" y="3783494"/>
            <a:ext cx="1884953" cy="5207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677A849F-42A6-4355-CDCB-1C690C7494D3}"/>
              </a:ext>
            </a:extLst>
          </p:cNvPr>
          <p:cNvCxnSpPr>
            <a:cxnSpLocks/>
          </p:cNvCxnSpPr>
          <p:nvPr userDrawn="1"/>
        </p:nvCxnSpPr>
        <p:spPr>
          <a:xfrm>
            <a:off x="9115981" y="3504093"/>
            <a:ext cx="0" cy="27940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9C16B99-A8C6-FA42-87A9-86C9D8F9824B}"/>
              </a:ext>
            </a:extLst>
          </p:cNvPr>
          <p:cNvSpPr/>
          <p:nvPr userDrawn="1"/>
        </p:nvSpPr>
        <p:spPr>
          <a:xfrm>
            <a:off x="1076777" y="3785925"/>
            <a:ext cx="1831524" cy="5207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531514C1-64F4-7903-0F0B-2F83C1477671}"/>
              </a:ext>
            </a:extLst>
          </p:cNvPr>
          <p:cNvCxnSpPr>
            <a:cxnSpLocks/>
          </p:cNvCxnSpPr>
          <p:nvPr userDrawn="1"/>
        </p:nvCxnSpPr>
        <p:spPr>
          <a:xfrm>
            <a:off x="1159326" y="3506524"/>
            <a:ext cx="0" cy="27940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095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68B01713-4127-3B64-AF4C-AF313A38579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236501" y="501448"/>
            <a:ext cx="3460199" cy="1265704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F3D737D6-64AD-B7BB-ABF9-70D8E5346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438" y="244509"/>
            <a:ext cx="6065947" cy="1231725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8591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7347" y="2842972"/>
            <a:ext cx="2713217" cy="586028"/>
          </a:xfrm>
        </p:spPr>
        <p:txBody>
          <a:bodyPr anchor="t" anchorCtr="0">
            <a:noAutofit/>
          </a:bodyPr>
          <a:lstStyle>
            <a:lvl1pPr marL="9525" indent="-9525" algn="ctr">
              <a:tabLst/>
              <a:defRPr sz="4400" b="0" i="1" spc="100" baseline="0">
                <a:solidFill>
                  <a:srgbClr val="2C5762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fr-FR" dirty="0"/>
              <a:t>Merci !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325C637-D3C3-6E4E-C05C-A0F059EF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98" y="5728360"/>
            <a:ext cx="2713217" cy="802501"/>
          </a:xfrm>
          <a:prstGeom prst="rect">
            <a:avLst/>
          </a:prstGeom>
        </p:spPr>
      </p:pic>
      <p:sp>
        <p:nvSpPr>
          <p:cNvPr id="3" name="Google Shape;209;p26">
            <a:extLst>
              <a:ext uri="{FF2B5EF4-FFF2-40B4-BE49-F238E27FC236}">
                <a16:creationId xmlns:a16="http://schemas.microsoft.com/office/drawing/2014/main" id="{BAF73720-FE32-5663-17C4-7817EE019652}"/>
              </a:ext>
            </a:extLst>
          </p:cNvPr>
          <p:cNvSpPr/>
          <p:nvPr userDrawn="1"/>
        </p:nvSpPr>
        <p:spPr>
          <a:xfrm rot="5400000">
            <a:off x="3982585" y="1373854"/>
            <a:ext cx="3884400" cy="33645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10;p26">
            <a:extLst>
              <a:ext uri="{FF2B5EF4-FFF2-40B4-BE49-F238E27FC236}">
                <a16:creationId xmlns:a16="http://schemas.microsoft.com/office/drawing/2014/main" id="{FDEFD75E-B05B-72BB-BBCD-A86E33773F70}"/>
              </a:ext>
            </a:extLst>
          </p:cNvPr>
          <p:cNvSpPr/>
          <p:nvPr userDrawn="1"/>
        </p:nvSpPr>
        <p:spPr>
          <a:xfrm rot="5400000">
            <a:off x="1347536" y="1658049"/>
            <a:ext cx="802500" cy="6951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86BF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1;p26">
            <a:extLst>
              <a:ext uri="{FF2B5EF4-FFF2-40B4-BE49-F238E27FC236}">
                <a16:creationId xmlns:a16="http://schemas.microsoft.com/office/drawing/2014/main" id="{C90A3D65-5EA5-84D0-824F-67794404F10D}"/>
              </a:ext>
            </a:extLst>
          </p:cNvPr>
          <p:cNvSpPr/>
          <p:nvPr userDrawn="1"/>
        </p:nvSpPr>
        <p:spPr>
          <a:xfrm rot="5400000">
            <a:off x="3313851" y="4621440"/>
            <a:ext cx="1554581" cy="134646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8430B"/>
          </a:solidFill>
          <a:ln w="28575" cap="flat" cmpd="sng">
            <a:solidFill>
              <a:srgbClr val="F84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2;p26">
            <a:extLst>
              <a:ext uri="{FF2B5EF4-FFF2-40B4-BE49-F238E27FC236}">
                <a16:creationId xmlns:a16="http://schemas.microsoft.com/office/drawing/2014/main" id="{13E21EC4-7319-C4CB-67C5-E24EBA6A1999}"/>
              </a:ext>
            </a:extLst>
          </p:cNvPr>
          <p:cNvSpPr/>
          <p:nvPr userDrawn="1"/>
        </p:nvSpPr>
        <p:spPr>
          <a:xfrm rot="5400000">
            <a:off x="8268089" y="4298524"/>
            <a:ext cx="1906200" cy="16509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13;p26">
            <a:extLst>
              <a:ext uri="{FF2B5EF4-FFF2-40B4-BE49-F238E27FC236}">
                <a16:creationId xmlns:a16="http://schemas.microsoft.com/office/drawing/2014/main" id="{2FCC03A1-E185-2BC3-8F2B-6F757D1229AF}"/>
              </a:ext>
            </a:extLst>
          </p:cNvPr>
          <p:cNvSpPr/>
          <p:nvPr userDrawn="1"/>
        </p:nvSpPr>
        <p:spPr>
          <a:xfrm rot="5400000">
            <a:off x="1915391" y="2553998"/>
            <a:ext cx="2197800" cy="1903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2D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23A3C900-FEF8-EFD9-544E-A25272F7AC3B}"/>
              </a:ext>
            </a:extLst>
          </p:cNvPr>
          <p:cNvSpPr/>
          <p:nvPr userDrawn="1"/>
        </p:nvSpPr>
        <p:spPr>
          <a:xfrm rot="5400000">
            <a:off x="8011738" y="728242"/>
            <a:ext cx="1069200" cy="926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55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avec m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0028" y="457200"/>
            <a:ext cx="8233092" cy="1600200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texte du sommaire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60028" y="2727324"/>
            <a:ext cx="8233092" cy="381158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543CBE-588F-6472-1AAA-8956F7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1388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/>
          <p:nvPr userDrawn="1"/>
        </p:nvCxnSpPr>
        <p:spPr>
          <a:xfrm>
            <a:off x="2760028" y="2318846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52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ie 1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5C17E2-0024-A386-9673-55045E717034}"/>
              </a:ext>
            </a:extLst>
          </p:cNvPr>
          <p:cNvSpPr/>
          <p:nvPr userDrawn="1"/>
        </p:nvSpPr>
        <p:spPr>
          <a:xfrm>
            <a:off x="1961388" y="0"/>
            <a:ext cx="102306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029" y="2727324"/>
            <a:ext cx="7047850" cy="1600200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60028" y="1640910"/>
            <a:ext cx="1961388" cy="596748"/>
          </a:xfrm>
          <a:ln>
            <a:solidFill>
              <a:schemeClr val="bg2"/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400" kern="5000" cap="all" spc="100" baseline="0">
                <a:solidFill>
                  <a:schemeClr val="bg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Partie 1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543CBE-588F-6472-1AAA-8956F7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1388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>
            <a:cxnSpLocks/>
          </p:cNvCxnSpPr>
          <p:nvPr userDrawn="1"/>
        </p:nvCxnSpPr>
        <p:spPr>
          <a:xfrm>
            <a:off x="2760028" y="4588970"/>
            <a:ext cx="759786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3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ie 1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5C17E2-0024-A386-9673-55045E717034}"/>
              </a:ext>
            </a:extLst>
          </p:cNvPr>
          <p:cNvSpPr/>
          <p:nvPr userDrawn="1"/>
        </p:nvSpPr>
        <p:spPr>
          <a:xfrm>
            <a:off x="1961388" y="0"/>
            <a:ext cx="10230612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0029" y="2727324"/>
            <a:ext cx="7047850" cy="1600200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fr-FR" dirty="0"/>
              <a:t>Modifiez le texte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60028" y="1640910"/>
            <a:ext cx="1961388" cy="596748"/>
          </a:xfrm>
          <a:ln>
            <a:solidFill>
              <a:schemeClr val="bg2"/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400" kern="5000" cap="all" spc="100" baseline="0">
                <a:solidFill>
                  <a:schemeClr val="bg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Partie 2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543CBE-588F-6472-1AAA-8956F7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1388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>
            <a:cxnSpLocks/>
          </p:cNvCxnSpPr>
          <p:nvPr userDrawn="1"/>
        </p:nvCxnSpPr>
        <p:spPr>
          <a:xfrm>
            <a:off x="2760028" y="4588970"/>
            <a:ext cx="759786" cy="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14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tie 1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5C17E2-0024-A386-9673-55045E717034}"/>
              </a:ext>
            </a:extLst>
          </p:cNvPr>
          <p:cNvSpPr/>
          <p:nvPr userDrawn="1"/>
        </p:nvSpPr>
        <p:spPr>
          <a:xfrm>
            <a:off x="1961388" y="0"/>
            <a:ext cx="10230612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0029" y="2727324"/>
            <a:ext cx="7047850" cy="1600200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fr-FR" dirty="0"/>
              <a:t>Modifiez le texte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60028" y="1640910"/>
            <a:ext cx="1961388" cy="596748"/>
          </a:xfrm>
          <a:ln>
            <a:solidFill>
              <a:schemeClr val="bg2"/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400" kern="5000" cap="all" spc="100" baseline="0">
                <a:solidFill>
                  <a:schemeClr val="bg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Partie 3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543CBE-588F-6472-1AAA-8956F7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1388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>
            <a:cxnSpLocks/>
          </p:cNvCxnSpPr>
          <p:nvPr userDrawn="1"/>
        </p:nvCxnSpPr>
        <p:spPr>
          <a:xfrm>
            <a:off x="2760028" y="4588970"/>
            <a:ext cx="759786" cy="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40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e 1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5C17E2-0024-A386-9673-55045E717034}"/>
              </a:ext>
            </a:extLst>
          </p:cNvPr>
          <p:cNvSpPr/>
          <p:nvPr userDrawn="1"/>
        </p:nvSpPr>
        <p:spPr>
          <a:xfrm>
            <a:off x="1961388" y="0"/>
            <a:ext cx="10230612" cy="6858000"/>
          </a:xfrm>
          <a:prstGeom prst="rect">
            <a:avLst/>
          </a:prstGeom>
          <a:solidFill>
            <a:srgbClr val="2C5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0029" y="2727324"/>
            <a:ext cx="7047850" cy="1600200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fr-FR" dirty="0"/>
              <a:t>Modifiez le texte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60028" y="1640910"/>
            <a:ext cx="1961388" cy="596748"/>
          </a:xfrm>
          <a:ln>
            <a:solidFill>
              <a:schemeClr val="bg2"/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400" kern="5000" cap="all" spc="100" baseline="0">
                <a:solidFill>
                  <a:schemeClr val="bg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Partie 4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543CBE-588F-6472-1AAA-8956F785F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61388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>
            <a:cxnSpLocks/>
          </p:cNvCxnSpPr>
          <p:nvPr userDrawn="1"/>
        </p:nvCxnSpPr>
        <p:spPr>
          <a:xfrm>
            <a:off x="2760028" y="4588970"/>
            <a:ext cx="759786" cy="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33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697" y="1266650"/>
            <a:ext cx="10515599" cy="828675"/>
          </a:xfrm>
        </p:spPr>
        <p:txBody>
          <a:bodyPr/>
          <a:lstStyle>
            <a:lvl1pPr>
              <a:defRPr spc="10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F31637FF-5A67-E23D-9EE1-4ACA9E64E765}"/>
              </a:ext>
            </a:extLst>
          </p:cNvPr>
          <p:cNvSpPr txBox="1">
            <a:spLocks/>
          </p:cNvSpPr>
          <p:nvPr userDrawn="1"/>
        </p:nvSpPr>
        <p:spPr>
          <a:xfrm>
            <a:off x="440417" y="3090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baseline="0">
                <a:solidFill>
                  <a:schemeClr val="tx2"/>
                </a:solidFill>
                <a:latin typeface="Vollkorn SemiBold Italic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/>
              <a:t>Titre </a:t>
            </a:r>
            <a:r>
              <a:rPr lang="fr">
                <a:solidFill>
                  <a:srgbClr val="2C576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◆</a:t>
            </a:r>
            <a:r>
              <a:rPr lang="fr-FR"/>
              <a:t> </a:t>
            </a:r>
            <a:r>
              <a:rPr lang="fr-FR" i="1">
                <a:latin typeface="IBM Plex Sans" panose="020B0503050203000203" pitchFamily="34" charset="0"/>
              </a:rPr>
              <a:t>Partie</a:t>
            </a:r>
            <a:endParaRPr lang="fr-FR" i="1" dirty="0">
              <a:latin typeface="IBM Plex Sans" panose="020B0503050203000203" pitchFamily="34" charset="0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F068E56-A8E0-9246-D5BD-C8C7472DF1DF}"/>
              </a:ext>
            </a:extLst>
          </p:cNvPr>
          <p:cNvSpPr txBox="1">
            <a:spLocks/>
          </p:cNvSpPr>
          <p:nvPr userDrawn="1"/>
        </p:nvSpPr>
        <p:spPr>
          <a:xfrm>
            <a:off x="11023600" y="274636"/>
            <a:ext cx="66548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 cap="none" spc="0" baseline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5AFD6-1282-1945-B431-CC10F2D1B3C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92E83B5-A556-1990-DCF2-3C906BBF2F40}"/>
              </a:ext>
            </a:extLst>
          </p:cNvPr>
          <p:cNvCxnSpPr/>
          <p:nvPr userDrawn="1"/>
        </p:nvCxnSpPr>
        <p:spPr>
          <a:xfrm>
            <a:off x="1156697" y="2331372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FF4A69-837B-008F-6BA6-55F42DE4565F}"/>
              </a:ext>
            </a:extLst>
          </p:cNvPr>
          <p:cNvCxnSpPr/>
          <p:nvPr userDrawn="1"/>
        </p:nvCxnSpPr>
        <p:spPr>
          <a:xfrm>
            <a:off x="440417" y="627061"/>
            <a:ext cx="1124866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1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6697" y="838200"/>
            <a:ext cx="8233092" cy="1231725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6697" y="2739850"/>
            <a:ext cx="8233092" cy="381158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2FAD7A-2683-4BAA-351A-73B99200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417" y="309007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Vollkorn SemiBold Italic" pitchFamily="2" charset="0"/>
              </a:defRPr>
            </a:lvl1pPr>
          </a:lstStyle>
          <a:p>
            <a:pPr algn="l"/>
            <a:r>
              <a:rPr lang="fr-FR" dirty="0"/>
              <a:t>Titre </a:t>
            </a:r>
            <a:r>
              <a:rPr lang="fr" dirty="0">
                <a:solidFill>
                  <a:srgbClr val="2C576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◆</a:t>
            </a:r>
            <a:r>
              <a:rPr lang="fr-FR" dirty="0"/>
              <a:t> </a:t>
            </a:r>
            <a:r>
              <a:rPr lang="fr-FR" i="1" dirty="0">
                <a:latin typeface="IBM Plex Sans" panose="020B0503050203000203" pitchFamily="34" charset="0"/>
              </a:rPr>
              <a:t>Partie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444E12-6E2F-D709-2549-AB50776D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600" y="274636"/>
            <a:ext cx="665480" cy="3651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b="0" cap="none" spc="0" baseline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panose="020B0503050203000203" pitchFamily="34" charset="0"/>
              </a:defRPr>
            </a:lvl1pPr>
          </a:lstStyle>
          <a:p>
            <a:fld id="{EB95AFD6-1282-1945-B431-CC10F2D1B3C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/>
          <p:nvPr userDrawn="1"/>
        </p:nvCxnSpPr>
        <p:spPr>
          <a:xfrm>
            <a:off x="1156697" y="2331372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FCCF4CD-35CE-1AA5-0636-76CB1BF457FC}"/>
              </a:ext>
            </a:extLst>
          </p:cNvPr>
          <p:cNvCxnSpPr/>
          <p:nvPr userDrawn="1"/>
        </p:nvCxnSpPr>
        <p:spPr>
          <a:xfrm>
            <a:off x="440417" y="627061"/>
            <a:ext cx="1124866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586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A040-889E-C4E4-3FF6-304BD48A6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6697" y="838200"/>
            <a:ext cx="8233092" cy="1231725"/>
          </a:xfrm>
        </p:spPr>
        <p:txBody>
          <a:bodyPr anchor="b">
            <a:noAutofit/>
          </a:bodyPr>
          <a:lstStyle>
            <a:lvl1pPr marL="9525" indent="-9525">
              <a:tabLst/>
              <a:defRPr sz="5000" b="0" i="0" baseline="0">
                <a:solidFill>
                  <a:srgbClr val="2C5762"/>
                </a:solidFill>
                <a:latin typeface="Vollkorn SemiBold Italic" pitchFamily="2" charset="0"/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5F648-66BB-F27A-8025-E3CC62CAD6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2820555"/>
            <a:ext cx="9055100" cy="341038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2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2FAD7A-2683-4BAA-351A-73B99200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417" y="309007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Vollkorn SemiBold Italic" pitchFamily="2" charset="0"/>
              </a:defRPr>
            </a:lvl1pPr>
          </a:lstStyle>
          <a:p>
            <a:pPr algn="l"/>
            <a:r>
              <a:rPr lang="fr-FR" dirty="0"/>
              <a:t>Titre </a:t>
            </a:r>
            <a:r>
              <a:rPr lang="fr" dirty="0">
                <a:solidFill>
                  <a:srgbClr val="2C576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◆</a:t>
            </a:r>
            <a:r>
              <a:rPr lang="fr-FR" dirty="0"/>
              <a:t> </a:t>
            </a:r>
            <a:r>
              <a:rPr lang="fr-FR" i="1" dirty="0">
                <a:latin typeface="IBM Plex Sans" panose="020B0503050203000203" pitchFamily="34" charset="0"/>
              </a:rPr>
              <a:t>Partie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444E12-6E2F-D709-2549-AB50776D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600" y="274636"/>
            <a:ext cx="665480" cy="3651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b="0" cap="none" spc="0" baseline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Sans" panose="020B0503050203000203" pitchFamily="34" charset="0"/>
              </a:defRPr>
            </a:lvl1pPr>
          </a:lstStyle>
          <a:p>
            <a:fld id="{EB95AFD6-1282-1945-B431-CC10F2D1B3C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8E5D57-F66C-3F11-1863-5EA68DCC2911}"/>
              </a:ext>
            </a:extLst>
          </p:cNvPr>
          <p:cNvCxnSpPr/>
          <p:nvPr userDrawn="1"/>
        </p:nvCxnSpPr>
        <p:spPr>
          <a:xfrm>
            <a:off x="1156697" y="2331372"/>
            <a:ext cx="745172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FCCF4CD-35CE-1AA5-0636-76CB1BF457FC}"/>
              </a:ext>
            </a:extLst>
          </p:cNvPr>
          <p:cNvCxnSpPr/>
          <p:nvPr userDrawn="1"/>
        </p:nvCxnSpPr>
        <p:spPr>
          <a:xfrm>
            <a:off x="440417" y="627061"/>
            <a:ext cx="1124866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6DB4D91E-215C-CED9-6F63-7448CF6ED073}"/>
              </a:ext>
            </a:extLst>
          </p:cNvPr>
          <p:cNvSpPr/>
          <p:nvPr userDrawn="1"/>
        </p:nvSpPr>
        <p:spPr>
          <a:xfrm>
            <a:off x="1056208" y="2820555"/>
            <a:ext cx="946150" cy="946150"/>
          </a:xfrm>
          <a:prstGeom prst="ellipse">
            <a:avLst/>
          </a:prstGeom>
          <a:solidFill>
            <a:schemeClr val="accent1">
              <a:alpha val="170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E419F95-2573-72EA-BBBA-934A8C3BD9D6}"/>
              </a:ext>
            </a:extLst>
          </p:cNvPr>
          <p:cNvSpPr/>
          <p:nvPr userDrawn="1"/>
        </p:nvSpPr>
        <p:spPr>
          <a:xfrm>
            <a:off x="1056208" y="4053553"/>
            <a:ext cx="946150" cy="946150"/>
          </a:xfrm>
          <a:prstGeom prst="ellipse">
            <a:avLst/>
          </a:prstGeom>
          <a:solidFill>
            <a:schemeClr val="accent1">
              <a:alpha val="170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E2565B6-317A-71AC-FB0D-84162D06A8A4}"/>
              </a:ext>
            </a:extLst>
          </p:cNvPr>
          <p:cNvSpPr/>
          <p:nvPr userDrawn="1"/>
        </p:nvSpPr>
        <p:spPr>
          <a:xfrm>
            <a:off x="1056208" y="5284789"/>
            <a:ext cx="946150" cy="946150"/>
          </a:xfrm>
          <a:prstGeom prst="ellipse">
            <a:avLst/>
          </a:prstGeom>
          <a:solidFill>
            <a:schemeClr val="accent1">
              <a:alpha val="170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693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AFD6-1282-1945-B431-CC10F2D1B3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1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76" r:id="rId4"/>
    <p:sldLayoutId id="2147483677" r:id="rId5"/>
    <p:sldLayoutId id="2147483680" r:id="rId6"/>
    <p:sldLayoutId id="2147483666" r:id="rId7"/>
    <p:sldLayoutId id="2147483675" r:id="rId8"/>
    <p:sldLayoutId id="2147483681" r:id="rId9"/>
    <p:sldLayoutId id="2147483682" r:id="rId10"/>
    <p:sldLayoutId id="2147483669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DE126-4A27-EFD7-A2B6-F8859319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46" y="2565940"/>
            <a:ext cx="8759203" cy="586028"/>
          </a:xfrm>
        </p:spPr>
        <p:txBody>
          <a:bodyPr/>
          <a:lstStyle/>
          <a:p>
            <a:r>
              <a:rPr lang="fr-FR" noProof="0" dirty="0"/>
              <a:t>Modification de droit commun n°2</a:t>
            </a:r>
            <a:br>
              <a:rPr lang="fr-FR" noProof="0" dirty="0"/>
            </a:br>
            <a:r>
              <a:rPr lang="fr-FR" noProof="0" dirty="0"/>
              <a:t>PLUi H CUCM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AD77A6-1810-EE3A-C936-EFB0C5B7F8E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813547" y="1983254"/>
            <a:ext cx="2348878" cy="443985"/>
          </a:xfrm>
        </p:spPr>
        <p:txBody>
          <a:bodyPr/>
          <a:lstStyle/>
          <a:p>
            <a:r>
              <a:rPr lang="fr-FR" noProof="0" dirty="0"/>
              <a:t>1</a:t>
            </a:r>
            <a:r>
              <a:rPr lang="fr-FR" baseline="30000" noProof="0" dirty="0"/>
              <a:t>er</a:t>
            </a:r>
            <a:r>
              <a:rPr lang="fr-FR" noProof="0" dirty="0"/>
              <a:t> juillet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5E1FE9-6594-B23B-6C7E-9352CA31A64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fr-FR" noProof="0" dirty="0"/>
              <a:t>PASSAGE EN CDPNAF</a:t>
            </a:r>
          </a:p>
        </p:txBody>
      </p:sp>
      <p:pic>
        <p:nvPicPr>
          <p:cNvPr id="7" name="Image 6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03402C97-39FB-1428-C88F-A22827CD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8" y="180733"/>
            <a:ext cx="2899878" cy="16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D90B-FC1F-8840-5BDE-520EA3F0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A1E6C8A-5FCC-6B8D-701D-6494DE1E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37" b="17324"/>
          <a:stretch>
            <a:fillRect/>
          </a:stretch>
        </p:blipFill>
        <p:spPr>
          <a:xfrm>
            <a:off x="8248980" y="2122105"/>
            <a:ext cx="3943020" cy="3232464"/>
          </a:xfrm>
          <a:prstGeom prst="rect">
            <a:avLst/>
          </a:prstGeom>
        </p:spPr>
      </p:pic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E636B6FE-DC7A-EBA4-F6DC-3336C65D5C6E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4174A159-E726-646C-57FF-8CB1F1B34EA9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75A6DF8C-B940-9DC8-939C-BE8395743093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2DA982B1-84E1-CEA7-FDF7-F25AF314C79F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9B8B44F0-469E-7917-AB1E-CAA4CE7E123D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02A08E8-CB86-B987-711A-8B75F6326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03864"/>
              </p:ext>
            </p:extLst>
          </p:nvPr>
        </p:nvGraphicFramePr>
        <p:xfrm>
          <a:off x="496044" y="1096274"/>
          <a:ext cx="7560000" cy="40281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28006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131994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Alhr</a:t>
                      </a:r>
                      <a:endParaRPr lang="fr-FR" sz="1400" noProof="0" dirty="0">
                        <a:effectLst/>
                      </a:endParaRP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Suppression du pastillage « changement de destination 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centré sur la réhabilitation du patrimoine bâti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-Activité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agro-environnementale en lien avec son environnement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-P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as de sensibilité particulière au regard de l’analyse documentaire sauf zone humide passe au ras de la zone</a:t>
                      </a:r>
                      <a:endParaRPr lang="fr-FR" sz="14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PVC110. Vigilance : en fonction des travaux une localisation précise de la conduite devra être réalisée car elle passe en domaine privé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en adéquation avec le site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Réflexion très avancée sur le projet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E918C16-214E-53DC-3CBA-51CD174D9039}"/>
              </a:ext>
            </a:extLst>
          </p:cNvPr>
          <p:cNvSpPr txBox="1"/>
          <p:nvPr/>
        </p:nvSpPr>
        <p:spPr>
          <a:xfrm>
            <a:off x="427264" y="603378"/>
            <a:ext cx="7697561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Lieu de ressources </a:t>
            </a:r>
            <a:r>
              <a:rPr lang="fr-FR" noProof="0" dirty="0" err="1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agro-écologiques</a:t>
            </a: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Saint Symphorien de Marmagne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17A0AE-F94A-391C-1A13-92C7B1E4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884"/>
          <a:stretch>
            <a:fillRect/>
          </a:stretch>
        </p:blipFill>
        <p:spPr>
          <a:xfrm>
            <a:off x="4981724" y="4846750"/>
            <a:ext cx="4089011" cy="20112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C6D82F-472D-CC2F-65AA-B473E587C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24251"/>
          <a:stretch>
            <a:fillRect/>
          </a:stretch>
        </p:blipFill>
        <p:spPr>
          <a:xfrm>
            <a:off x="9070735" y="4826960"/>
            <a:ext cx="3121265" cy="20234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095D2F-1F37-E1C1-961B-98A08CFC96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1" t="33978" r="18751" b="11652"/>
          <a:stretch>
            <a:fillRect/>
          </a:stretch>
        </p:blipFill>
        <p:spPr>
          <a:xfrm>
            <a:off x="8248980" y="0"/>
            <a:ext cx="3943020" cy="26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56A53-E8F7-2BCB-3787-C6FA626D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27702789-B09D-39BD-4416-2355806A8774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8B3657D1-1D0A-E780-BADF-EACC2223CF6D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CB7424D9-2C8E-8A6E-7F36-5B6FBF466C1B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DE8AE605-6F43-69FE-23EE-96918BC45244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3A9722F0-B360-EA55-EA2F-CAB594CCFCBC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B355AE2-4548-6679-984D-D84CA59CB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713835"/>
              </p:ext>
            </p:extLst>
          </p:nvPr>
        </p:nvGraphicFramePr>
        <p:xfrm>
          <a:off x="449994" y="1096653"/>
          <a:ext cx="8136178" cy="39598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57541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778637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ALhn</a:t>
                      </a:r>
                      <a:endParaRPr lang="fr-FR" sz="1400" noProof="0" dirty="0">
                        <a:effectLst/>
                      </a:endParaRP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Périmètre OAP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Réservoir biodiversité bocage ripisylve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Taille réduite du STECAL et proximité du hameau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Prairie d’intérêt communautaire identifiée suite à investigation de terrain : état de conservation moyen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PVC 160 vigilance la conduite traverse le terrain – localisation précise à déterminer / équipement privé à prévoir (poteau incendie à plus de 200m et non conforme au 60m3/h) Assainissement collectif / Ligne électricité basse tension / Accessible</a:t>
                      </a:r>
                      <a:endParaRPr lang="fr-FR" sz="14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dans le prolongement d’une activité existante et en adéquation avec le site (prise en compte bâti et végétation)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Réflexion avancée sur le projet, opérateur propriétaire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788A024-F28B-9CD6-C628-7D24CE927EB4}"/>
              </a:ext>
            </a:extLst>
          </p:cNvPr>
          <p:cNvSpPr txBox="1"/>
          <p:nvPr/>
        </p:nvSpPr>
        <p:spPr>
          <a:xfrm>
            <a:off x="376828" y="628723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Projet de camping naturel, Marmagne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8A11BD-DC87-EE63-0CF1-60DE9442D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465"/>
          <a:stretch>
            <a:fillRect/>
          </a:stretch>
        </p:blipFill>
        <p:spPr>
          <a:xfrm rot="5400000">
            <a:off x="7184556" y="1846711"/>
            <a:ext cx="6865172" cy="31558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7077A7-3E3F-8BB4-83A5-4A867F58D9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76" t="23364" r="18596" b="12284"/>
          <a:stretch>
            <a:fillRect/>
          </a:stretch>
        </p:blipFill>
        <p:spPr>
          <a:xfrm rot="5400000">
            <a:off x="9050277" y="3705821"/>
            <a:ext cx="3133728" cy="31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08798-22ED-CA40-7258-A5593559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3C99B8C3-BB32-4D5E-DD8B-F4546BAFA4FD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93A58DA2-5840-1FE0-72E7-1E9E4CC5ABC4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C0635A42-23B4-9172-FE3E-3CE788204AD4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B74F27A4-DDF5-69D5-AA2A-9E7832F01F7B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7644BE6E-319A-5E69-05EC-4FD8DADCE170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6E7079-79A7-FF41-E84F-0720AFC129A1}"/>
              </a:ext>
            </a:extLst>
          </p:cNvPr>
          <p:cNvSpPr txBox="1"/>
          <p:nvPr/>
        </p:nvSpPr>
        <p:spPr>
          <a:xfrm>
            <a:off x="376828" y="628722"/>
            <a:ext cx="4652371" cy="774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Projet de camping naturel,</a:t>
            </a:r>
          </a:p>
          <a:p>
            <a:pPr algn="just"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Marmagne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963986-593D-A54B-852F-29FDA76E7A82}"/>
              </a:ext>
            </a:extLst>
          </p:cNvPr>
          <p:cNvSpPr txBox="1"/>
          <p:nvPr/>
        </p:nvSpPr>
        <p:spPr>
          <a:xfrm>
            <a:off x="421827" y="1482866"/>
            <a:ext cx="27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noProof="0" dirty="0"/>
              <a:t>Nouvelle OAP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413638C-AE04-6E0A-5476-3D3038167055}"/>
              </a:ext>
            </a:extLst>
          </p:cNvPr>
          <p:cNvGrpSpPr/>
          <p:nvPr/>
        </p:nvGrpSpPr>
        <p:grpSpPr>
          <a:xfrm>
            <a:off x="3267848" y="403347"/>
            <a:ext cx="8788294" cy="6336682"/>
            <a:chOff x="3395376" y="306635"/>
            <a:chExt cx="8660766" cy="624472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442D1E-FA6C-612B-C442-95BB408F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5376" y="306635"/>
              <a:ext cx="8660766" cy="6244729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01CA53-314E-D9D0-0B58-9B9377E50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1696" y="1071709"/>
              <a:ext cx="5860648" cy="3805616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D4F230C-313A-633F-7CDF-B02FCCE06AC5}"/>
              </a:ext>
            </a:extLst>
          </p:cNvPr>
          <p:cNvSpPr txBox="1"/>
          <p:nvPr/>
        </p:nvSpPr>
        <p:spPr>
          <a:xfrm>
            <a:off x="368034" y="2009650"/>
            <a:ext cx="28910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noProof="0" dirty="0"/>
              <a:t>Objectifs environnementaux :</a:t>
            </a:r>
          </a:p>
          <a:p>
            <a:r>
              <a:rPr lang="fr-FR" sz="1400" i="1" noProof="0" dirty="0"/>
              <a:t>Maintien de la prairie naturelle sur l’ensemble du site avec renforcement de sa valeur écologique au niveau de la moitié du tènement (passer d’un niveau de conservation moyen à un bon niveau de conservation)</a:t>
            </a:r>
          </a:p>
        </p:txBody>
      </p:sp>
    </p:spTree>
    <p:extLst>
      <p:ext uri="{BB962C8B-B14F-4D97-AF65-F5344CB8AC3E}">
        <p14:creationId xmlns:p14="http://schemas.microsoft.com/office/powerpoint/2010/main" val="318472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A1E7-11FD-C784-0AFA-127B9E98A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4250D80C-B6B7-33E9-537A-103D120D9DA6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1D58CC7A-F4A4-FBF3-F825-3ECB72701E40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488AF713-8867-23F1-EE5B-5AE289F50756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9F815480-90FC-7A5A-A478-EC5F3F4BE1F9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81FB94E-5244-E389-4138-AAF5278EC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706834"/>
              </p:ext>
            </p:extLst>
          </p:nvPr>
        </p:nvGraphicFramePr>
        <p:xfrm>
          <a:off x="449994" y="1414937"/>
          <a:ext cx="7046181" cy="40281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6155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530026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NLah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imperméabilisé.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-Vitrine paysagère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-Protéger les abords du canal (végétation rivulaire)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-Pas d’enjeu de milieu naturel identifié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collectif / ligne électrique basse tension / Eau PVC160 vigilance la conduite traverse le terrain – localisation précise à déterminer / équipement privé à prévoir (poteau incendie à plus de 200m et non conforme au 60m3/h)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de reconversion d’une friche déjà artificialisée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stratégique pour le développement touristique (canal)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519D985-1F78-E03C-B542-4688BA9E1159}"/>
              </a:ext>
            </a:extLst>
          </p:cNvPr>
          <p:cNvSpPr txBox="1"/>
          <p:nvPr/>
        </p:nvSpPr>
        <p:spPr>
          <a:xfrm>
            <a:off x="376829" y="612067"/>
            <a:ext cx="6923696" cy="7265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Transformation du bâtiment La Fiesta en hébergements, Montchanin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48F56F-ACD2-4033-3FA4-D8A53560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" t="19661" r="20157" b="12977"/>
          <a:stretch>
            <a:fillRect/>
          </a:stretch>
        </p:blipFill>
        <p:spPr>
          <a:xfrm>
            <a:off x="7753352" y="0"/>
            <a:ext cx="4438648" cy="28372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39FC03-2F66-3422-490C-5490743BB7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9" t="2071" r="1" b="5954"/>
          <a:stretch>
            <a:fillRect/>
          </a:stretch>
        </p:blipFill>
        <p:spPr>
          <a:xfrm>
            <a:off x="7753352" y="1985829"/>
            <a:ext cx="4438648" cy="34462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F392D9-598A-3C9A-1C20-39A26A43F2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463"/>
          <a:stretch>
            <a:fillRect/>
          </a:stretch>
        </p:blipFill>
        <p:spPr>
          <a:xfrm>
            <a:off x="7750519" y="5029200"/>
            <a:ext cx="4441481" cy="1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27212-EFF6-4DA5-2BF0-D2B4AB64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DD123995-DA57-20CB-00A1-60900C58ABF0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3239CEA6-E371-5556-E0B7-9CD147C552AF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64598FC5-9E33-7035-DA68-C2B226040F34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0B1B1BE4-F665-5C7F-EC78-74D533E39BA9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B822E27D-335F-0745-9CE0-7A990DADD0B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28FCA6A-B954-C795-23D4-CB0C17098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95230"/>
              </p:ext>
            </p:extLst>
          </p:nvPr>
        </p:nvGraphicFramePr>
        <p:xfrm>
          <a:off x="142952" y="1106422"/>
          <a:ext cx="4733848" cy="50522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21446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3312402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1635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NLah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imperméabilisé.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-Vitrine paysagère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-Pas d’enjeu de milieu naturel identifié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(attention : barrière) / assainissement collectif / ligne électrique basse tension? / Eau FG100 / poteau incendie privé : débit inconnu devra être vérifié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de reconversion d’un espace artificialisé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Activité nautique en adéquation avec le site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stratégique pour le développement touristique du canal du centre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en lien avec le plan canal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B7BF29D-6FD8-0FDD-14EB-101FC03B8707}"/>
              </a:ext>
            </a:extLst>
          </p:cNvPr>
          <p:cNvSpPr txBox="1"/>
          <p:nvPr/>
        </p:nvSpPr>
        <p:spPr>
          <a:xfrm>
            <a:off x="427264" y="603378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Accueil d’activités halte nautique, Montchanin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606ACC-4E36-390D-7761-EA6947E89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49" t="16336" r="10702"/>
          <a:stretch>
            <a:fillRect/>
          </a:stretch>
        </p:blipFill>
        <p:spPr>
          <a:xfrm>
            <a:off x="8890641" y="-1"/>
            <a:ext cx="3301359" cy="35162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E1F996-8591-4F9C-88F7-7B609C46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07" r="14740" b="8476"/>
          <a:stretch>
            <a:fillRect/>
          </a:stretch>
        </p:blipFill>
        <p:spPr>
          <a:xfrm>
            <a:off x="8890641" y="3518375"/>
            <a:ext cx="3299456" cy="33396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878296-65F0-CE3C-2297-F29C240058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40891" r="58173"/>
          <a:stretch>
            <a:fillRect/>
          </a:stretch>
        </p:blipFill>
        <p:spPr>
          <a:xfrm>
            <a:off x="4960130" y="977868"/>
            <a:ext cx="3928608" cy="5880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4E3236-40E8-47F7-7360-FF0779B8A6A1}"/>
              </a:ext>
            </a:extLst>
          </p:cNvPr>
          <p:cNvSpPr txBox="1"/>
          <p:nvPr/>
        </p:nvSpPr>
        <p:spPr>
          <a:xfrm>
            <a:off x="8138961" y="3059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D3C0E1-8291-109B-D525-C8F61BF1101E}"/>
              </a:ext>
            </a:extLst>
          </p:cNvPr>
          <p:cNvSpPr txBox="1"/>
          <p:nvPr/>
        </p:nvSpPr>
        <p:spPr>
          <a:xfrm>
            <a:off x="7448550" y="2460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474971-DACF-11F6-69A4-E2DA86D07236}"/>
              </a:ext>
            </a:extLst>
          </p:cNvPr>
          <p:cNvSpPr txBox="1"/>
          <p:nvPr/>
        </p:nvSpPr>
        <p:spPr>
          <a:xfrm>
            <a:off x="6771591" y="33337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noProof="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312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6909A-ED47-5C24-75C9-3F897973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F5EE7F4D-720B-3E7A-6E85-FA8CD7F735E6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691A54E2-9CFA-5A9C-D712-1C482909A29A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EF9B483C-D6EE-27B0-8EC2-829A6F2B3E31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45E376F9-B588-FE9C-3826-E0036F326E9B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E7F37F6E-01F8-DA0F-0D2F-6CCCEDFC259D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F5F4988-2B5B-BD34-3075-DFBDDBC3C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1579"/>
              </p:ext>
            </p:extLst>
          </p:nvPr>
        </p:nvGraphicFramePr>
        <p:xfrm>
          <a:off x="464067" y="1148240"/>
          <a:ext cx="7089258" cy="40281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64127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625131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1635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Alhr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imperméabilisé.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Activité agricole disparue : entreprise de BTP et hangar désaffecté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Vigilance : localisation dans un périmètre de 100 m d’un bâtiment agricole voisin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PVC50 et 110 / vérifier conformité de l’équipement présent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de reconversion d’un bâti existant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très avancé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9692A24-1247-D76B-63EC-2286C63B0AB4}"/>
              </a:ext>
            </a:extLst>
          </p:cNvPr>
          <p:cNvSpPr txBox="1"/>
          <p:nvPr/>
        </p:nvSpPr>
        <p:spPr>
          <a:xfrm>
            <a:off x="376828" y="612871"/>
            <a:ext cx="7575190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Salle de réception, Perrecy-les-Forges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6B39A1A-D304-2839-6E83-87D22DE5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47"/>
          <a:stretch>
            <a:fillRect/>
          </a:stretch>
        </p:blipFill>
        <p:spPr>
          <a:xfrm>
            <a:off x="7750615" y="0"/>
            <a:ext cx="4441385" cy="24587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308C0C-1722-D93C-E41B-7E32C3A1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321"/>
          <a:stretch>
            <a:fillRect/>
          </a:stretch>
        </p:blipFill>
        <p:spPr>
          <a:xfrm>
            <a:off x="7750615" y="4144563"/>
            <a:ext cx="4441385" cy="28158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4C5EE0-6794-E934-1D79-3ECEC6E786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977"/>
          <a:stretch>
            <a:fillRect/>
          </a:stretch>
        </p:blipFill>
        <p:spPr>
          <a:xfrm>
            <a:off x="9082189" y="2458783"/>
            <a:ext cx="3109811" cy="16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46586-F349-5FE8-D5EC-C64AC3DF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305EBF36-BCA3-7C39-2C11-B051E8B32AFF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E8623DC2-0F48-8A04-34DA-857E2A0CF5B5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D7487DC7-7A60-85B9-11DD-D643DFA3A410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CCB411F8-C874-785E-F4A6-E860FB62CFD0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E5A8183C-9615-A108-40B4-EE8B22468031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A7FFCC8-ADDA-F1D7-8B2F-CC0746A30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16678"/>
              </p:ext>
            </p:extLst>
          </p:nvPr>
        </p:nvGraphicFramePr>
        <p:xfrm>
          <a:off x="316248" y="1106422"/>
          <a:ext cx="4512927" cy="50522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55109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3157818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1635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Alhr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 hectares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imperméabilisé, préservation des prairies pour les chevaux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-Activité agricole disparue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-Compatibilité avec l’environnement agricole : activités éducatives comportant ménage équestre, écurie, club house, accueil public, pas de construction nouvelle, stationnement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A priori oui (CUCM a pas compétence) / à vérifier : poteau incendie à 200m mais faible débit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de reconversion d’un bâti existant compatible avec site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avancé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D178ABC-2494-C446-BBCF-CB33A5918AB8}"/>
              </a:ext>
            </a:extLst>
          </p:cNvPr>
          <p:cNvSpPr txBox="1"/>
          <p:nvPr/>
        </p:nvSpPr>
        <p:spPr>
          <a:xfrm>
            <a:off x="376828" y="612871"/>
            <a:ext cx="7575190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Activité équestre (activité éducative), Saint-Romain-sous-Gourdon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EED4BD-B10B-BFCC-C735-3DBFCA4C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30"/>
          <a:stretch>
            <a:fillRect/>
          </a:stretch>
        </p:blipFill>
        <p:spPr>
          <a:xfrm>
            <a:off x="7952018" y="0"/>
            <a:ext cx="4239982" cy="3233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C3BC5C-C8F3-B3BD-E5C6-C9346757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74" r="4416"/>
          <a:stretch>
            <a:fillRect/>
          </a:stretch>
        </p:blipFill>
        <p:spPr>
          <a:xfrm>
            <a:off x="7952018" y="3233457"/>
            <a:ext cx="4239982" cy="36245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C38285-CA56-18A7-F265-E2CF4FD887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292" r="45867"/>
          <a:stretch>
            <a:fillRect/>
          </a:stretch>
        </p:blipFill>
        <p:spPr>
          <a:xfrm>
            <a:off x="4940812" y="1106422"/>
            <a:ext cx="3011205" cy="25665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78157A-9875-6407-B32A-FF3610756F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695" t="48292"/>
          <a:stretch>
            <a:fillRect/>
          </a:stretch>
        </p:blipFill>
        <p:spPr>
          <a:xfrm>
            <a:off x="4951281" y="3672979"/>
            <a:ext cx="3005471" cy="30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53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10E0-7ED7-C82B-0D72-7567CA8C3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AADA2366-5D9A-5FD8-C1CB-973AE9DF879E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1CAD22CF-C828-ED43-575B-344F4B0C3192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DD9835EB-0F83-01BD-6522-925A4C54D192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F363B7DB-E3F7-AAC5-35BC-6EDD015BC22A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31C30FD-BD7F-C530-0444-F381D1A1E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5708"/>
              </p:ext>
            </p:extLst>
          </p:nvPr>
        </p:nvGraphicFramePr>
        <p:xfrm>
          <a:off x="442990" y="1106422"/>
          <a:ext cx="7977110" cy="35160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96443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580667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1635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NLhc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 hectares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Bien qu’en périmètre monument historique, il s’agit d’une évolution très limitée d’un équipement existant, en proximité immédiate d’un site urbain</a:t>
                      </a:r>
                      <a:endParaRPr lang="fr-FR" sz="140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collectif / ligne électrique basse tension / Eau FG100 / Poteau incendie conforme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d’évolution d’un équipement existant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très avancé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2C653EE-D930-CEC7-77DB-7CF76C54C287}"/>
              </a:ext>
            </a:extLst>
          </p:cNvPr>
          <p:cNvSpPr txBox="1"/>
          <p:nvPr/>
        </p:nvSpPr>
        <p:spPr>
          <a:xfrm>
            <a:off x="376828" y="612871"/>
            <a:ext cx="7575190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Aire de camping car, Montceau-les-Mines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BA278E-CAF7-6228-B119-37434C66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732"/>
          <a:stretch>
            <a:fillRect/>
          </a:stretch>
        </p:blipFill>
        <p:spPr>
          <a:xfrm>
            <a:off x="8726257" y="2983866"/>
            <a:ext cx="3465743" cy="38741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6EE61A-DF22-EDD8-A144-1607EAFE2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8" t="5260" r="22764" b="24268"/>
          <a:stretch>
            <a:fillRect/>
          </a:stretch>
        </p:blipFill>
        <p:spPr>
          <a:xfrm>
            <a:off x="5542409" y="4058268"/>
            <a:ext cx="3183848" cy="27997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604EE9-4DC4-28F3-2007-36171180A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03"/>
          <a:stretch>
            <a:fillRect/>
          </a:stretch>
        </p:blipFill>
        <p:spPr>
          <a:xfrm>
            <a:off x="8726257" y="0"/>
            <a:ext cx="3465743" cy="31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9CBA-8965-25AD-387B-D5BD1F0E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71E6D3FB-5A15-D88D-83E6-A5DE25700958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DF1C77CF-D5CA-953E-ABC1-193A781AF21B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3E240ED6-15E1-6886-4274-DC5F7DAA1E8B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8145C145-EDF6-AC02-BCFE-A68A06EEA52E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CEC5E1CB-9FF1-DD71-E625-33CCB90EA27F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4362A36-7F79-3F2B-AF11-4F0766405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06578"/>
              </p:ext>
            </p:extLst>
          </p:nvPr>
        </p:nvGraphicFramePr>
        <p:xfrm>
          <a:off x="449993" y="1106422"/>
          <a:ext cx="7998681" cy="43251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78807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619874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1635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NLah</a:t>
                      </a:r>
                      <a:endParaRPr lang="fr-FR" sz="1400" noProof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 hectares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-Reconversion d’une partie d’un parc vers des activités touristiques d’hébergement et de restauration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-Localisation en proximité immédiate de réservoirs de biodiversité du PLUi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-Projet relativement significatif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-Aléas liés aux mines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-Investigation environnementale justifiée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b="1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Vigilance : le positionnement des constructions hors zone d’aléas impliquera un défrichement de la surface boisée, avec obligation de compensation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collectif via refoulement / ligne électrique basse tension proche mais à amener pour les différentes parties du site / PVC200 / 1 poteaux incendie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établi à l’issue d’une démarche itérative poussée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897C146-2691-455A-B7E6-37DBB333E6F3}"/>
              </a:ext>
            </a:extLst>
          </p:cNvPr>
          <p:cNvSpPr txBox="1"/>
          <p:nvPr/>
        </p:nvSpPr>
        <p:spPr>
          <a:xfrm>
            <a:off x="376828" y="612871"/>
            <a:ext cx="7575190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Activités loisirs hébergements, site Découvertes, </a:t>
            </a:r>
            <a:r>
              <a:rPr lang="fr-FR" noProof="0" dirty="0" err="1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Sanvignes</a:t>
            </a: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les Mines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A98D97-E2DF-837B-2773-2DFBA44C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317"/>
          <a:stretch>
            <a:fillRect/>
          </a:stretch>
        </p:blipFill>
        <p:spPr>
          <a:xfrm>
            <a:off x="8801862" y="-5207"/>
            <a:ext cx="3400530" cy="2393897"/>
          </a:xfrm>
          <a:prstGeom prst="rect">
            <a:avLst/>
          </a:prstGeom>
        </p:spPr>
      </p:pic>
      <p:pic>
        <p:nvPicPr>
          <p:cNvPr id="9" name="Image 8" descr="Une image contenant texte,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C1453E8-608F-7120-49DB-FCCDEF53D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8" t="10221" r="664" b="21602"/>
          <a:stretch>
            <a:fillRect/>
          </a:stretch>
        </p:blipFill>
        <p:spPr>
          <a:xfrm>
            <a:off x="8791470" y="4346132"/>
            <a:ext cx="3421315" cy="2511867"/>
          </a:xfrm>
          <a:prstGeom prst="rect">
            <a:avLst/>
          </a:prstGeom>
        </p:spPr>
      </p:pic>
      <p:pic>
        <p:nvPicPr>
          <p:cNvPr id="11" name="Image 10" descr="Une image contenant texte,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B09460-4CC4-06B7-DF6F-5895EFE75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35217" r="83593" b="31000"/>
          <a:stretch>
            <a:fillRect/>
          </a:stretch>
        </p:blipFill>
        <p:spPr>
          <a:xfrm>
            <a:off x="7184675" y="4494728"/>
            <a:ext cx="1606795" cy="2363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F05C1E-7640-F0FA-96B5-7B03FFDD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41" b="17307"/>
          <a:stretch>
            <a:fillRect/>
          </a:stretch>
        </p:blipFill>
        <p:spPr>
          <a:xfrm>
            <a:off x="8801862" y="2054610"/>
            <a:ext cx="3421315" cy="22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9F194-BF80-E26D-C1CC-9D16B011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noProof="0" dirty="0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15 CHANGEMENTS DE DESTINATION</a:t>
            </a:r>
            <a:endParaRPr lang="fr-FR" sz="4400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7B1257-F078-DC2B-506A-C89726C3A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6041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8581508-3637-5F5D-CEE1-D4D4CDB0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Rappels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F83356-CF80-8D82-349C-9C88706BD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6418" y="2622269"/>
            <a:ext cx="8859694" cy="4016656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Calendrier de la procédure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rgbClr val="2C5761"/>
              </a:solidFill>
              <a:latin typeface="+mn-lt"/>
              <a:sym typeface="IBM Plex Sans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rgbClr val="2C5761"/>
              </a:solidFill>
              <a:latin typeface="+mn-lt"/>
              <a:sym typeface="IBM Plex Sans"/>
            </a:endParaRPr>
          </a:p>
        </p:txBody>
      </p:sp>
      <p:pic>
        <p:nvPicPr>
          <p:cNvPr id="6" name="Google Shape;68;p14">
            <a:extLst>
              <a:ext uri="{FF2B5EF4-FFF2-40B4-BE49-F238E27FC236}">
                <a16:creationId xmlns:a16="http://schemas.microsoft.com/office/drawing/2014/main" id="{A12D471F-E43D-20D1-B763-9844F18A51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4429">
            <a:off x="9810737" y="3759598"/>
            <a:ext cx="2057595" cy="3039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55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F0D74-68D6-8C0C-8C77-BE8E167F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D28A70-A11A-AB22-574D-3CCB2BD0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028" y="457200"/>
            <a:ext cx="8233092" cy="1600200"/>
          </a:xfrm>
        </p:spPr>
        <p:txBody>
          <a:bodyPr/>
          <a:lstStyle/>
          <a:p>
            <a:r>
              <a:rPr lang="fr-FR" sz="3600" noProof="0" dirty="0"/>
              <a:t>Rappels sur la notion de pastillage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A4B945-8737-6E33-1538-3FBCFDF354E2}"/>
              </a:ext>
            </a:extLst>
          </p:cNvPr>
          <p:cNvSpPr txBox="1"/>
          <p:nvPr/>
        </p:nvSpPr>
        <p:spPr>
          <a:xfrm>
            <a:off x="2273181" y="2965393"/>
            <a:ext cx="9318744" cy="135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lang="fr-FR" sz="1600" noProof="0" dirty="0">
              <a:solidFill>
                <a:schemeClr val="tx2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pastillage permet de réaliser un changement de destination en zone A ou N à titre d’exception.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s’agit la plupart du temps de transformer d’anciens bâtiments agricoles en habitations ou hébergements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defRPr/>
            </a:pPr>
            <a:endParaRPr lang="fr-FR" sz="16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1E460-886C-C337-405C-B942562D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6CFE0A58-F56D-87A5-BA31-D23DBA6435B8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99BB2698-764D-A1A4-F841-34E9C2D8E7CE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2A827E99-ED9C-25EE-CF89-8A8187C1E70D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D4BE57AF-4E13-193E-1C5C-D74632CDFD26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5F6D4157-3686-8746-6ACB-C2BBED33658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PRESENTATION DES EVOLUTIONS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EDDE253-6780-AF8D-F1B7-9145E44DC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473321"/>
              </p:ext>
            </p:extLst>
          </p:nvPr>
        </p:nvGraphicFramePr>
        <p:xfrm>
          <a:off x="316248" y="1637431"/>
          <a:ext cx="3812045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2045">
                  <a:extLst>
                    <a:ext uri="{9D8B030D-6E8A-4147-A177-3AD203B41FA5}">
                      <a16:colId xmlns:a16="http://schemas.microsoft.com/office/drawing/2014/main" val="212795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noProof="0" dirty="0">
                          <a:solidFill>
                            <a:schemeClr val="bg1"/>
                          </a:solidFill>
                        </a:rPr>
                        <a:t>Zonage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9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15 changements de destination en zones A et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880928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1335947-A03D-F528-EAEA-C089D51AE27B}"/>
              </a:ext>
            </a:extLst>
          </p:cNvPr>
          <p:cNvSpPr txBox="1"/>
          <p:nvPr/>
        </p:nvSpPr>
        <p:spPr>
          <a:xfrm>
            <a:off x="376828" y="955298"/>
            <a:ext cx="11314742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Synthèse des évolutions réglementaires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CA164D-281E-E932-4A53-CEDB49B6072D}"/>
              </a:ext>
            </a:extLst>
          </p:cNvPr>
          <p:cNvSpPr txBox="1"/>
          <p:nvPr/>
        </p:nvSpPr>
        <p:spPr>
          <a:xfrm>
            <a:off x="376828" y="3148371"/>
            <a:ext cx="11314742" cy="11442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 nécessité des expertises faune flore et, le cas échéant, zones humides</a:t>
            </a: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914400" algn="l"/>
              </a:tabLst>
            </a:pPr>
            <a:r>
              <a:rPr lang="fr-FR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Uniquement si le projet implique des transformations importantes d’un site naturel ou d’un paysage sensible (création d’accès, stationnement)</a:t>
            </a:r>
          </a:p>
        </p:txBody>
      </p:sp>
    </p:spTree>
    <p:extLst>
      <p:ext uri="{BB962C8B-B14F-4D97-AF65-F5344CB8AC3E}">
        <p14:creationId xmlns:p14="http://schemas.microsoft.com/office/powerpoint/2010/main" val="390471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7DA23-E62F-CC9F-5BD0-08C1E65D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7A8C18A8-C7FC-7392-B4E3-189071E8D3AA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B242C047-1E3A-9786-94B8-F3DF29F382AF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A85791F7-A75C-EC2D-6A00-38C002C83FD6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30B30631-62B2-66C0-92C9-F7FF019ED0DD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1D206C1E-855F-EE8B-4451-5CA6FA499C09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71FCD0-26DA-EB0A-6B5F-C72733426749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restaurant </a:t>
            </a:r>
            <a:r>
              <a:rPr lang="fr-FR" noProof="0" dirty="0" err="1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Triskel</a:t>
            </a: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pour faire des logements, Blanzy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19933AF-FD52-E8A5-2530-F74BCC8EB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78650"/>
              </p:ext>
            </p:extLst>
          </p:nvPr>
        </p:nvGraphicFramePr>
        <p:xfrm>
          <a:off x="206814" y="1496136"/>
          <a:ext cx="6895735" cy="32941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9532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266203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artificialisé, secteur urbain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44556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-Site artificialisé – reconversion d’une « friche »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-Capacité du bâtiment à être transformé pour un changement de destination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collectif (réseau eaux usées dans impasse et réseau unitaire en servitude sur parcelle voisine / ligne électrique basse tension / Eau 50 / borne incendie conforme à 60 m3/h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 critère éventuel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028310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0858FDC-3687-9798-C4E0-EE11716B0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363" y="0"/>
            <a:ext cx="4764637" cy="3962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3F84BF-DDC4-7C0C-CD3B-9A7D1C774D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5" t="17089" b="9560"/>
          <a:stretch>
            <a:fillRect/>
          </a:stretch>
        </p:blipFill>
        <p:spPr>
          <a:xfrm>
            <a:off x="7427363" y="3940888"/>
            <a:ext cx="4764637" cy="29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F7D6F-F87D-8931-BFF3-266125D2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84F6DD-969E-B569-B1E9-5BDADAE1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62" t="3009"/>
          <a:stretch>
            <a:fillRect/>
          </a:stretch>
        </p:blipFill>
        <p:spPr>
          <a:xfrm rot="5400000">
            <a:off x="7826253" y="300912"/>
            <a:ext cx="2668245" cy="2027164"/>
          </a:xfrm>
          <a:prstGeom prst="rect">
            <a:avLst/>
          </a:prstGeom>
        </p:spPr>
      </p:pic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4CB6A26A-9504-C30C-E6A6-758DCC867635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300DAFE0-366F-48C9-7822-5093AD9751C1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599FBC94-8C7D-DF45-C0D3-EC4F0ED6600E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F69B70B9-3F92-EE6C-62DE-3408749A07D2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5E54B49E-5863-2F66-B760-8A27DEF34EF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6A982B-9629-A94B-E677-6B20912D6EC3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pour 4 appartements, Blanzy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E560782-F059-0682-0B28-206D21F72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24198"/>
              </p:ext>
            </p:extLst>
          </p:nvPr>
        </p:nvGraphicFramePr>
        <p:xfrm>
          <a:off x="449994" y="1150144"/>
          <a:ext cx="7379012" cy="37976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09137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069875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263145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26314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47702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artificialisé, secteur urbain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69911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Environnement partiellement urbanisé et desserte par une voie publique (besoin de transformation de l’espace très réduit)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Pas d’incidences sur les rives de la </a:t>
                      </a:r>
                      <a:r>
                        <a:rPr lang="fr-FR" sz="1400" kern="1200" noProof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Bourbince</a:t>
                      </a:r>
                      <a:endParaRPr lang="fr-FR" sz="140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72377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en utilisant une technique adaptée à la remontée de nappe / ligne électrique basse tension / Eau PVC110 et 63 / borne incendie conforme 60 m3/h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23372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Localisation en zone inondable AZI. Proximité zone rouge PPR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Le PGRI Loire Atlantique (disposition 2-1) ne s’oppose pas à la transformation du bâti si réduction vulnérabilité et mise en sécurité population assurées en zones considérées comme potentiellement dangereuses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Vigilance : Le bâtiment est en bordure de la zone bleu du PPRI dont le règlement interdit le changement de destination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9B2222A-156B-0088-BA9F-A9CF914B11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312"/>
          <a:stretch>
            <a:fillRect/>
          </a:stretch>
        </p:blipFill>
        <p:spPr>
          <a:xfrm rot="5400000">
            <a:off x="9902124" y="206412"/>
            <a:ext cx="2502878" cy="20900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DA86EF-B79A-6EBD-D5D8-B8B01860CC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133"/>
          <a:stretch>
            <a:fillRect/>
          </a:stretch>
        </p:blipFill>
        <p:spPr>
          <a:xfrm>
            <a:off x="8156689" y="2488536"/>
            <a:ext cx="4035312" cy="17996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5EF43-0BA6-0C19-FE1D-C7E9EE1949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99" b="22861"/>
          <a:stretch>
            <a:fillRect/>
          </a:stretch>
        </p:blipFill>
        <p:spPr>
          <a:xfrm>
            <a:off x="8156689" y="4288191"/>
            <a:ext cx="4035311" cy="25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3186-D2E3-2ABF-4F1B-EC85E2530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60277EF8-2E79-BDE4-17EF-A421C4A57CC7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6D8BE4E0-8E64-642A-CFD8-14202BB9B9AD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60DAB29F-3D0A-B14A-AC07-BE329D43B5FA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A4AA5993-D3AF-F119-6EFB-3B8FCF4BD1AB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5499BF-329C-88F7-55EF-91A5A92BECA0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vers habitation, Saint Symphorien de Marmagne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88A11EC-5623-591C-5D68-83DFADC22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55133"/>
              </p:ext>
            </p:extLst>
          </p:nvPr>
        </p:nvGraphicFramePr>
        <p:xfrm>
          <a:off x="376828" y="1626465"/>
          <a:ext cx="7448735" cy="25260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20074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028661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bâti,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-site déjà bâti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PVC110 et 40 / équipement privé à prévoir (poteau incendie à plus de 500 m)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6820B86-804E-4B4F-EB5D-23E5D1CB37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19" t="1105"/>
          <a:stretch>
            <a:fillRect/>
          </a:stretch>
        </p:blipFill>
        <p:spPr>
          <a:xfrm rot="5400000">
            <a:off x="9724956" y="214888"/>
            <a:ext cx="2681673" cy="22519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F850F8-3BE5-D11F-09C4-747A2B573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25"/>
          <a:stretch>
            <a:fillRect/>
          </a:stretch>
        </p:blipFill>
        <p:spPr>
          <a:xfrm>
            <a:off x="8282762" y="3934372"/>
            <a:ext cx="3909238" cy="29236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FDE0C2-3AC0-7977-118A-B5F3045B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27" r="47615"/>
          <a:stretch>
            <a:fillRect/>
          </a:stretch>
        </p:blipFill>
        <p:spPr>
          <a:xfrm rot="5400000">
            <a:off x="7651382" y="135282"/>
            <a:ext cx="3180317" cy="19175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A6DFAB-D349-6364-7A86-9F8FD5B2F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62" y="2667484"/>
            <a:ext cx="3909237" cy="1758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869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8B643-D169-1894-898D-213E8AB0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AEF8AD16-C5B1-DBAE-CAC0-033AB9A0A784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2932EC4A-3A19-2E0B-3D05-2D451B00668E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6387D69E-9803-A6A4-9664-1AB8A67F73FA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EC5FB38-9CC6-FF6B-BB6A-0D659393EC1C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923A8438-B250-9003-0569-AACE07BB1AA0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3680C7-B061-F6FD-E13A-96EC4376E0FB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pour résidence secondaire, Saint Symphorien de Marmagne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CC2D273-B192-F76C-3701-D19ABA12A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791126"/>
              </p:ext>
            </p:extLst>
          </p:nvPr>
        </p:nvGraphicFramePr>
        <p:xfrm>
          <a:off x="483687" y="1436963"/>
          <a:ext cx="6629494" cy="38061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92923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236571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bâti,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-localisation dans un hameau au voisinage d’autres habitations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accès direct au bâtiment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PVC63 (vigilance : en cas de travaux, la canalisation d’eau potable sera à localiser précisément parce qu’elle passe sous des bâtiments et en domaine privé) / équipement privé à prévoir (poteau incendie à 450 m, distance qui peut être diminuée en coupant à travers parcelles)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36BEA6E-F3DB-1840-2716-73B23F4C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347" y="0"/>
            <a:ext cx="4721653" cy="4408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080385-30BA-FB9B-9344-B34810C3E6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00" r="28125" b="41849"/>
          <a:stretch>
            <a:fillRect/>
          </a:stretch>
        </p:blipFill>
        <p:spPr>
          <a:xfrm>
            <a:off x="7470347" y="4196777"/>
            <a:ext cx="4721653" cy="26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63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5B98-BD42-8CA7-D111-5C047E81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588EEFFD-869A-5909-57DE-64176EEE332B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CBC8F196-2EA2-FC50-5CDD-AF65C2B6E58C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E2EC15FC-86F0-5AEA-7236-181D2B6A9C51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0784DBE3-1D29-EE9F-1451-7A6F0597FF98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D5415D30-D497-854F-27C9-60A0194F157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90A5B8-B2B5-F7D6-C929-6F0CD365E016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vers habitation (Jacqueline </a:t>
            </a:r>
            <a:r>
              <a:rPr lang="fr-FR" noProof="0" dirty="0" err="1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Contassot</a:t>
            </a: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), Saint Symphorien de Marmagne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5700F53-B801-7FDF-7925-83A2BA29A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773676"/>
              </p:ext>
            </p:extLst>
          </p:nvPr>
        </p:nvGraphicFramePr>
        <p:xfrm>
          <a:off x="449994" y="1496136"/>
          <a:ext cx="6395651" cy="3550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78806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016845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site d’exploitation agricole avec périmètre de réciprocité : pas de changement de destination tant que l’exploitation est en activité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localisation dans un site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réhabilitation de bâtisses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PVC63 (vigilance : la conduite traverse une parcelle privée, en cas de travaux, une localisation précise devra être réalisée)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C219628-9A2C-F3CC-955E-EC99F8DF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819" y="0"/>
            <a:ext cx="5102181" cy="3778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809E13-4C0F-3205-819E-E60277D1B8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46" b="21214"/>
          <a:stretch>
            <a:fillRect/>
          </a:stretch>
        </p:blipFill>
        <p:spPr>
          <a:xfrm>
            <a:off x="7089819" y="3778168"/>
            <a:ext cx="5102181" cy="30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2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66B6F-AC5E-53FB-F064-5658753A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B8B7092A-062A-A3B9-A717-0FB02212F9E8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DF185F20-AA8A-DCBC-26AE-2CABA76B46F6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C9E8E7E4-A185-6B9D-F258-A72C8B96CFF2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23BA7EC8-BC44-7370-0366-4119F9F34BB5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E26AC9D1-67EC-9D18-E84E-D323F9AF2BAA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17187C-9E5C-A777-0F4B-07FDCF1DB8EC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destination, Saint Symphorien de Marmagne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F39E3D4-236F-787C-FFF8-F9BF3FBBF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60650"/>
              </p:ext>
            </p:extLst>
          </p:nvPr>
        </p:nvGraphicFramePr>
        <p:xfrm>
          <a:off x="449994" y="1151644"/>
          <a:ext cx="7500932" cy="3038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9766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6061166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-site d’exploitation agricole avec périmètre de réciprocité : pas de changement de destination tant que l’exploitation est en activité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-localisation dans un site bâti et accessible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autonome / ligne électrique basse tension / Réseau eau à moins de 100m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0901F5C-A2C5-782A-234B-BE4DA4536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541" b="53298"/>
          <a:stretch>
            <a:fillRect/>
          </a:stretch>
        </p:blipFill>
        <p:spPr>
          <a:xfrm rot="5400000">
            <a:off x="9906097" y="380903"/>
            <a:ext cx="2666806" cy="1905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BC494E-0A57-CAC9-F013-C2811B95E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56" y="2666806"/>
            <a:ext cx="3956744" cy="177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52F19F-2BF5-E208-B151-8225C38300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48" b="27564"/>
          <a:stretch>
            <a:fillRect/>
          </a:stretch>
        </p:blipFill>
        <p:spPr>
          <a:xfrm>
            <a:off x="8235257" y="4446293"/>
            <a:ext cx="3956744" cy="24117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79279E-1C6E-1A21-F392-AD4AD51B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79" r="1562" b="53298"/>
          <a:stretch>
            <a:fillRect/>
          </a:stretch>
        </p:blipFill>
        <p:spPr>
          <a:xfrm rot="5400000">
            <a:off x="7927495" y="307761"/>
            <a:ext cx="2667267" cy="20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4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C296-BCDE-80FE-C20F-346DB9F5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10987FB7-0C31-F0FF-5E00-2C67E3C15125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ABD215D7-5277-5BED-460E-B108F6B29B17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83CDD542-721C-8816-C46B-738ED41E12A7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64E31BD-CCAE-96E1-913F-6E1410649047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DEB1A8A0-C6F5-8FA0-30B0-895F95BB7697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96369C-AB08-6664-F98E-DECB9951BC0B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ancienne ferme à réhabiliter, Essertenne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8AEC8F5-0DC4-4593-53DE-443706D32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72321"/>
              </p:ext>
            </p:extLst>
          </p:nvPr>
        </p:nvGraphicFramePr>
        <p:xfrm>
          <a:off x="449994" y="1496136"/>
          <a:ext cx="6730725" cy="3038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02090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128635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-localisation dans un site bâti et accessible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autonome (CUCM non compétente sur cette commune) / ligne électrique non renseignée / Eau non renseignée (CUCM non compétente sur cette commune) / défense incendie non renseignée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3832505-829A-669E-ABF5-416FB85B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539"/>
          <a:stretch>
            <a:fillRect/>
          </a:stretch>
        </p:blipFill>
        <p:spPr>
          <a:xfrm>
            <a:off x="7630714" y="0"/>
            <a:ext cx="4561287" cy="19559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850482-FEEA-C54C-6E1F-E784BC04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/>
          <a:stretch>
            <a:fillRect/>
          </a:stretch>
        </p:blipFill>
        <p:spPr bwMode="auto">
          <a:xfrm>
            <a:off x="7630715" y="1938563"/>
            <a:ext cx="4561285" cy="17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69C3DC-A33C-3B57-457F-A6B4BF10E5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712" b="3849"/>
          <a:stretch>
            <a:fillRect/>
          </a:stretch>
        </p:blipFill>
        <p:spPr>
          <a:xfrm>
            <a:off x="7630714" y="3679738"/>
            <a:ext cx="4561286" cy="31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74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51272-EF3D-F292-54E8-5E881A8D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D36687DA-256B-ED64-73C9-E076140C74DA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26DEDD65-13FD-7EBD-B338-C9FEAE1352C4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E9FDAB6E-321D-06B0-BD2D-7CA03D36987E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FCC86A42-27C1-FEB1-2A49-0FBBD136430A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88FB19EA-8571-BDBC-A70B-9DF2EFEB68DC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089475-3DBB-6D8E-5C40-1CA9661CB1A4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réhabilitation d’un bâtiment en partie agricole, Charmoy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B37D8FC-F5AC-1FD2-19E2-5A5A9AFDA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467038"/>
              </p:ext>
            </p:extLst>
          </p:nvPr>
        </p:nvGraphicFramePr>
        <p:xfrm>
          <a:off x="513636" y="1496136"/>
          <a:ext cx="6691810" cy="27820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1611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100199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-exploitations agricoles proches mais pas dans périmètre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-localisation dans un site bâti et accessible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Desserte eau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Zone humide à l’aval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5FC09E3-18D0-3405-DD53-5DF0B6A8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27" r="7927" b="36787"/>
          <a:stretch>
            <a:fillRect/>
          </a:stretch>
        </p:blipFill>
        <p:spPr>
          <a:xfrm>
            <a:off x="7674618" y="-10802"/>
            <a:ext cx="4536560" cy="28686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2C5E89-4662-B52A-3081-D746A76503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180" b="12412"/>
          <a:stretch>
            <a:fillRect/>
          </a:stretch>
        </p:blipFill>
        <p:spPr>
          <a:xfrm>
            <a:off x="7674618" y="4326559"/>
            <a:ext cx="4536559" cy="25314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182DB9-E610-E441-4DD8-29532A69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80" t="72141" r="43789"/>
          <a:stretch>
            <a:fillRect/>
          </a:stretch>
        </p:blipFill>
        <p:spPr>
          <a:xfrm>
            <a:off x="7674618" y="2842855"/>
            <a:ext cx="2450594" cy="14837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303BB9-43A6-6836-4E85-EC08E184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46" t="66913"/>
          <a:stretch>
            <a:fillRect/>
          </a:stretch>
        </p:blipFill>
        <p:spPr>
          <a:xfrm>
            <a:off x="10125212" y="2857809"/>
            <a:ext cx="2085965" cy="14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6204FA-4A61-FDAF-B71F-2E3E8942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Planning de la procédure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9C5F70-F119-8428-BEA5-B93903935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12416"/>
              </p:ext>
            </p:extLst>
          </p:nvPr>
        </p:nvGraphicFramePr>
        <p:xfrm>
          <a:off x="2760028" y="2159654"/>
          <a:ext cx="8820150" cy="447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874">
                  <a:extLst>
                    <a:ext uri="{9D8B030D-6E8A-4147-A177-3AD203B41FA5}">
                      <a16:colId xmlns:a16="http://schemas.microsoft.com/office/drawing/2014/main" val="3886902507"/>
                    </a:ext>
                  </a:extLst>
                </a:gridCol>
                <a:gridCol w="2962276">
                  <a:extLst>
                    <a:ext uri="{9D8B030D-6E8A-4147-A177-3AD203B41FA5}">
                      <a16:colId xmlns:a16="http://schemas.microsoft.com/office/drawing/2014/main" val="3948617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fr-F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538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Consultation de l’autorité environnementale (</a:t>
                      </a:r>
                      <a:r>
                        <a:rPr lang="fr-FR" sz="1600" noProof="0" dirty="0" err="1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mrae</a:t>
                      </a: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Réponses au 11 septembre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99664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b="1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Conseil communautaire</a:t>
                      </a:r>
                    </a:p>
                    <a:p>
                      <a:r>
                        <a:rPr lang="fr-FR" sz="12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Délibération portant sur l’avis de la MRAE et l’organisation de l’enquête publique</a:t>
                      </a:r>
                      <a:endParaRPr lang="fr-FR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septembre 2025	</a:t>
                      </a:r>
                      <a:endParaRPr lang="fr-FR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641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Passage en CDPENAF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Commission départementale de préservation des espaces naturels, agricoles et forestiers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septembre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0863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Réunion des Personnes Publique Associées PPA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septembre 2025 matin </a:t>
                      </a:r>
                      <a:endParaRPr lang="fr-FR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1411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Consultation des PPA	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Réponses au 4 octobre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20218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Enquête publique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 6 au 21 octobre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89678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Rendu du rapport du commissaire enquêteur 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novembre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9777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COTECH et COPIL</a:t>
                      </a:r>
                      <a:endParaRPr lang="fr-FR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Décembre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1414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Conseil communautaire</a:t>
                      </a:r>
                    </a:p>
                    <a:p>
                      <a:r>
                        <a:rPr lang="fr-FR" sz="12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Délibération pour approbation de la modification de droit commun</a:t>
                      </a:r>
                      <a:endParaRPr lang="fr-FR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Conseil de janvier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44242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fr-FR" sz="1800" b="1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Opposabilité </a:t>
                      </a:r>
                      <a:endParaRPr lang="fr-FR" sz="20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1" noProof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Mars 2026</a:t>
                      </a:r>
                      <a:endParaRPr lang="fr-FR" sz="18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6821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841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0500E-0247-86F3-EEDA-80891CDFA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3E3832DE-AFDB-D33A-0515-539A2FA53DE9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9243C3BA-AF63-D0D4-20DD-7329460CE368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F4E44A26-C063-2C96-57DB-6AA71C15E888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3A265C4-C940-27F6-6328-32867C6F4536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42824971-161D-4E63-298C-AECB769D95E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AD484E-1D8E-4B89-DE69-F6ECEB8A6BD9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habitat, Saint-Eusèbe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1DC04CF-C292-589E-B44F-BB031ECCC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972834"/>
              </p:ext>
            </p:extLst>
          </p:nvPr>
        </p:nvGraphicFramePr>
        <p:xfrm>
          <a:off x="513636" y="1496136"/>
          <a:ext cx="6195201" cy="27820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0345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4624856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localisation dans un site bâti et accessible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réhabilitation d’une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FG80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Accès route départementale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1CC005E-5EAA-EC47-875B-67CD98B0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396"/>
          <a:stretch>
            <a:fillRect/>
          </a:stretch>
        </p:blipFill>
        <p:spPr>
          <a:xfrm>
            <a:off x="7016961" y="2147777"/>
            <a:ext cx="5175039" cy="13739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35EF0D-731F-4378-2E37-F47DA7CF79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20" b="16485"/>
          <a:stretch>
            <a:fillRect/>
          </a:stretch>
        </p:blipFill>
        <p:spPr>
          <a:xfrm>
            <a:off x="7016961" y="3521684"/>
            <a:ext cx="5175039" cy="33344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A52A57-84FF-CA20-6538-A9B2EA32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759" b="43404"/>
          <a:stretch>
            <a:fillRect/>
          </a:stretch>
        </p:blipFill>
        <p:spPr>
          <a:xfrm>
            <a:off x="7016961" y="1854"/>
            <a:ext cx="5175039" cy="21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73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44919-EA5F-14E6-A4A0-FF404AD2A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9995216F-8BA4-1207-64F5-C122285211D9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DE521AD6-3FF2-89AE-A75B-715F5CE9F417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41EF9359-012F-1A3B-08ED-4585CD053DAF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839DB582-AC3F-43A2-F83E-F8528FB6CDB9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639405-687B-1D27-30AA-628BCCB8F7AF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 ancien bâtiment agricole en habitat, Saint-Eusèbe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29FE182-6E89-A935-67BC-7BB9C4074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66532"/>
              </p:ext>
            </p:extLst>
          </p:nvPr>
        </p:nvGraphicFramePr>
        <p:xfrm>
          <a:off x="489097" y="1496136"/>
          <a:ext cx="6219739" cy="32941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2354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4667385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site d’exploitation agricole avec périmètre de réciprocité : pas de changement de destination tant que l’exploitation est en activité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localisation dans un site bâti et accessible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réhabilitation de bâtisses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PVC63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5F55067-37A8-03F0-EAB3-3A04A59F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90" y="-4154"/>
            <a:ext cx="5214710" cy="23928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228A8A-7360-3F6C-49D2-6B2BF3358C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761" r="1805"/>
          <a:stretch>
            <a:fillRect/>
          </a:stretch>
        </p:blipFill>
        <p:spPr>
          <a:xfrm>
            <a:off x="6977290" y="2371476"/>
            <a:ext cx="5214710" cy="23417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EB240B-DCF9-6C93-8883-33C37F2E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559" b="10140"/>
          <a:stretch>
            <a:fillRect/>
          </a:stretch>
        </p:blipFill>
        <p:spPr>
          <a:xfrm>
            <a:off x="9409814" y="-4154"/>
            <a:ext cx="2782186" cy="23756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0900C0-7EBD-FDD1-EBBD-4D374C57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05" b="51508"/>
          <a:stretch>
            <a:fillRect/>
          </a:stretch>
        </p:blipFill>
        <p:spPr>
          <a:xfrm>
            <a:off x="6977290" y="4551787"/>
            <a:ext cx="5214710" cy="23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59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7F23-FA4B-ED13-3276-35122AB2B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6E5763F5-4987-6F0A-D6A1-32C85D7A6169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5FF32487-2667-504E-2C40-38378DBC2859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5A65006C-B6C4-DED4-03BD-432AF7A49EB3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40FE7D9A-B83F-A6FE-6404-C750D0463171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14B68A94-6A47-9EB4-50B0-170AD35F8A98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8D932D-88FB-399B-3491-F43542FDE2DE}"/>
              </a:ext>
            </a:extLst>
          </p:cNvPr>
          <p:cNvSpPr txBox="1"/>
          <p:nvPr/>
        </p:nvSpPr>
        <p:spPr>
          <a:xfrm>
            <a:off x="376828" y="645196"/>
            <a:ext cx="6332009" cy="73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Réhabilitation d’un bâtiment agricole en maison d’habitation, Gourdon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E51322A-8B43-0588-C78A-BED59942C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61023"/>
              </p:ext>
            </p:extLst>
          </p:nvPr>
        </p:nvGraphicFramePr>
        <p:xfrm>
          <a:off x="449994" y="1496136"/>
          <a:ext cx="6789493" cy="3038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677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163816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site déjà bâti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localisation dans un site bâti et accessible (petite portion de chemin à aménager)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réhabilitation de bâtisse en pierre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Faible gabarit voie à proximité / assainissement non collectif / ligne électrique basse tension / Eau PEHD 50 (branchement long à prévoir) / équipement privé à prévoir (pas de poteau incendie)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FCAF959-83CD-F0FF-A2E2-A49609D6D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8"/>
          <a:stretch>
            <a:fillRect/>
          </a:stretch>
        </p:blipFill>
        <p:spPr>
          <a:xfrm>
            <a:off x="7689481" y="0"/>
            <a:ext cx="4502519" cy="21982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EEF317-4FBD-DDC3-D0B4-0F0B3EE1F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81" y="2189907"/>
            <a:ext cx="4502519" cy="202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2F482D-51D5-F0EC-19D8-6A4EBE1F98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473" b="13474"/>
          <a:stretch>
            <a:fillRect/>
          </a:stretch>
        </p:blipFill>
        <p:spPr>
          <a:xfrm>
            <a:off x="7689481" y="4226335"/>
            <a:ext cx="4502519" cy="26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8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6E60-2ABE-D0DB-2EB0-EFAB8DFE2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87EB88B5-3C9A-CDE9-6345-E58006A2164F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4219182A-F268-59FE-E304-FCAF004984EF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EBC4663C-BDEB-85B9-C825-EE0D62B1E0A5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D945DEF-6EF0-9290-3C7C-EE445D3E6DDA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17075CCA-F913-750C-EE51-CCA29F4E48C5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CFD274-9DAB-BEEC-5B51-D86178444ED6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destination, Le Breuil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A470374-A79D-8392-37A3-7FC125284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95512"/>
              </p:ext>
            </p:extLst>
          </p:nvPr>
        </p:nvGraphicFramePr>
        <p:xfrm>
          <a:off x="449994" y="1496136"/>
          <a:ext cx="5988905" cy="24120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06307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4382598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maison isolée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-déjà transformé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Eau PVC50 / Poteau incendie à plus de 200m / Assainissement autonome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Accessibilité route départementale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3042BDD-D10B-C3B2-F286-8BEC44D55B9D}"/>
              </a:ext>
            </a:extLst>
          </p:cNvPr>
          <p:cNvSpPr txBox="1"/>
          <p:nvPr/>
        </p:nvSpPr>
        <p:spPr>
          <a:xfrm>
            <a:off x="316248" y="4079767"/>
            <a:ext cx="4911477" cy="330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sz="1400" b="1" noProof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Garage déjà transformé en habitation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C10655-9268-FDCB-0D9C-14D1723D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66" b="42464"/>
          <a:stretch>
            <a:fillRect/>
          </a:stretch>
        </p:blipFill>
        <p:spPr>
          <a:xfrm>
            <a:off x="6682964" y="0"/>
            <a:ext cx="2784885" cy="25402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06F70D-24F6-79E9-36F6-CEE0C8E7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5" t="61106" r="27715"/>
          <a:stretch>
            <a:fillRect/>
          </a:stretch>
        </p:blipFill>
        <p:spPr>
          <a:xfrm>
            <a:off x="6673487" y="2540253"/>
            <a:ext cx="5518514" cy="24120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9D7C00-C36E-4702-8B04-C70E79A0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852" b="43736"/>
          <a:stretch>
            <a:fillRect/>
          </a:stretch>
        </p:blipFill>
        <p:spPr>
          <a:xfrm>
            <a:off x="9467849" y="0"/>
            <a:ext cx="2724151" cy="25402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5738F3-A9E8-AD27-25B1-67FA41D4F1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26" b="27633"/>
          <a:stretch>
            <a:fillRect/>
          </a:stretch>
        </p:blipFill>
        <p:spPr>
          <a:xfrm>
            <a:off x="6673487" y="4952301"/>
            <a:ext cx="5527991" cy="19392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B8256-571F-C665-AF07-B37D7DFC3480}"/>
              </a:ext>
            </a:extLst>
          </p:cNvPr>
          <p:cNvSpPr/>
          <p:nvPr/>
        </p:nvSpPr>
        <p:spPr>
          <a:xfrm>
            <a:off x="8429767" y="5413612"/>
            <a:ext cx="141027" cy="172872"/>
          </a:xfrm>
          <a:prstGeom prst="rect">
            <a:avLst/>
          </a:prstGeom>
          <a:solidFill>
            <a:srgbClr val="FF5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18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010C2-0C1D-8180-4A4F-D01694E8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01E1BACC-1799-C8C7-A2F8-47C28422D106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E0AB2A93-4BD4-66CD-ED89-598C692F7BCF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471C42E7-184A-8968-CD4B-B632D97B972F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0FAA4AF7-247C-A4CE-9EF9-7E982A865684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D0FF23-2223-EBE2-DAF6-414514391CB7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Changement de destination, Gourdon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207A43-02A5-A361-A275-F6A4FE7E7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162038"/>
              </p:ext>
            </p:extLst>
          </p:nvPr>
        </p:nvGraphicFramePr>
        <p:xfrm>
          <a:off x="513636" y="1496136"/>
          <a:ext cx="6332009" cy="24120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0978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4751031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CRITERES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2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activité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maison isolée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pas d’exploitation agricole à proximité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sur paysage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déjà transformé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43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RD / assainissement autonome / ligne électrique basse tension / Eau / Réserve incendie éventuelle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Autres critères éventuels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Accessibilité route départementale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759052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47B443B-55A6-7D83-2239-88D80652F017}"/>
              </a:ext>
            </a:extLst>
          </p:cNvPr>
          <p:cNvSpPr txBox="1"/>
          <p:nvPr/>
        </p:nvSpPr>
        <p:spPr>
          <a:xfrm>
            <a:off x="376828" y="4078781"/>
            <a:ext cx="4911477" cy="330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sz="1400" b="1" noProof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Grange déjà transformée en habitation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5A6F32-1446-01AB-80D3-A8E88CD4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159"/>
          <a:stretch>
            <a:fillRect/>
          </a:stretch>
        </p:blipFill>
        <p:spPr>
          <a:xfrm>
            <a:off x="7424342" y="-13754"/>
            <a:ext cx="4763972" cy="21165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376B2C-C566-1620-5F21-2C6BD9FCF6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29" b="33976"/>
          <a:stretch>
            <a:fillRect/>
          </a:stretch>
        </p:blipFill>
        <p:spPr>
          <a:xfrm>
            <a:off x="7449323" y="4678326"/>
            <a:ext cx="4763972" cy="21796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C99100-18E6-398A-4AA2-3A5FD9B3E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481" r="48122" b="10167"/>
          <a:stretch>
            <a:fillRect/>
          </a:stretch>
        </p:blipFill>
        <p:spPr>
          <a:xfrm>
            <a:off x="7424343" y="2102825"/>
            <a:ext cx="4763972" cy="26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82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F9C5A-B6F8-A7C1-5F9D-24872282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2D343-F539-878C-8CE0-B47BCE0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noProof="0" dirty="0">
                <a:solidFill>
                  <a:schemeClr val="lt1"/>
                </a:solidFill>
                <a:latin typeface="IBM Plex Sans SemiBold"/>
                <a:sym typeface="IBM Plex Sans SemiBold"/>
              </a:rPr>
              <a:t>ANNEXES</a:t>
            </a:r>
            <a:endParaRPr lang="fr-FR" sz="4400" noProof="0" dirty="0"/>
          </a:p>
        </p:txBody>
      </p:sp>
    </p:spTree>
    <p:extLst>
      <p:ext uri="{BB962C8B-B14F-4D97-AF65-F5344CB8AC3E}">
        <p14:creationId xmlns:p14="http://schemas.microsoft.com/office/powerpoint/2010/main" val="3475659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F373-8309-4118-4F34-8C5228EF4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40C5F-D211-8BBF-AA57-E30B1739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noProof="0" dirty="0">
                <a:solidFill>
                  <a:schemeClr val="lt1"/>
                </a:solidFill>
                <a:latin typeface="IBM Plex Sans SemiBold"/>
                <a:sym typeface="IBM Plex Sans SemiBold"/>
              </a:rPr>
              <a:t>REGLEMENTS POUR LES STECAL</a:t>
            </a:r>
            <a:endParaRPr lang="fr-FR" sz="4400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058843-05F3-436B-5F23-08EE2636E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noProof="0" dirty="0"/>
              <a:t>ANNEXE 1</a:t>
            </a:r>
          </a:p>
        </p:txBody>
      </p:sp>
    </p:spTree>
    <p:extLst>
      <p:ext uri="{BB962C8B-B14F-4D97-AF65-F5344CB8AC3E}">
        <p14:creationId xmlns:p14="http://schemas.microsoft.com/office/powerpoint/2010/main" val="338709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4533-DC72-AB2E-77C9-013B69DD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C4C42B8D-0771-2473-B3D5-A95EE030FC7A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BA5D5EA4-4E0C-7B74-8E33-53FE6E2BDAFD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09430075-D5EF-DD30-B53A-1E4138884B84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DC13E386-7129-CBE5-8F4A-A90DE987E69B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A87A1E81-7137-84A5-C3E8-074AA2A3B5FE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205614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– Evolutions réglementaires liées aux STECAL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B75252-23AA-9130-0566-BE5E0961C998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F5B7EF-B747-D884-6CF0-EF19CD333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8" y="1096274"/>
            <a:ext cx="5779752" cy="2086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2050CDA-9E85-3A90-43EF-2B7F2635D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181" y="645196"/>
            <a:ext cx="4980571" cy="61789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0FC9E-BC50-44A0-1CA7-CAFFD212B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28" y="3165647"/>
            <a:ext cx="5308355" cy="37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1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1D1C-B106-81FC-D14A-8B1607B10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F68D45AA-5FAC-D351-B4EB-B3B501B1B986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2ECE62EC-97BB-D221-0B88-B9EB2663EF8D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62CBC237-2592-DC12-60D3-D6AC68D23BDA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6D1131B-21F3-EF34-8F4F-D15173A20F46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D7411FB7-86A5-2D7E-7585-BA5EF30C1ADD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205614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– Evolutions réglementaires liées aux STECAL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532658-65EA-C927-5B9D-CC1568F9F3BF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3993A7-6336-D5B2-7BA4-DCF2FC943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79" y="1096273"/>
            <a:ext cx="5898034" cy="19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1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E59C-BEE0-31D8-858A-320510DE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DFD97BE-714E-86B5-342A-0AC106CA9D74}"/>
              </a:ext>
            </a:extLst>
          </p:cNvPr>
          <p:cNvSpPr txBox="1"/>
          <p:nvPr/>
        </p:nvSpPr>
        <p:spPr>
          <a:xfrm>
            <a:off x="376828" y="279422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2</a:t>
            </a:r>
          </a:p>
        </p:txBody>
      </p:sp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DF4E91BD-3FF8-C23B-CC7D-64CC11D146C9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E5D1B538-A36E-AF4D-D6DD-364AEAFFF90B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A5B29EFD-459E-2BBD-D908-2950AC51D858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FC88ECE5-9194-D9C3-4580-4E53F0306366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09A6952D-9354-20A6-800F-7D14DD5A504C}"/>
              </a:ext>
            </a:extLst>
          </p:cNvPr>
          <p:cNvSpPr txBox="1">
            <a:spLocks/>
          </p:cNvSpPr>
          <p:nvPr/>
        </p:nvSpPr>
        <p:spPr>
          <a:xfrm>
            <a:off x="135858" y="-192832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(PHOTOVOLTAIQUE ET AGRIVOLTAIQUE)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CA484D7-ED24-3AF2-1B86-02AC26B1C0CF}"/>
              </a:ext>
            </a:extLst>
          </p:cNvPr>
          <p:cNvGraphicFramePr>
            <a:graphicFrameLocks noGrp="1"/>
          </p:cNvGraphicFramePr>
          <p:nvPr/>
        </p:nvGraphicFramePr>
        <p:xfrm>
          <a:off x="489075" y="678762"/>
          <a:ext cx="11160000" cy="57439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7800">
                  <a:extLst>
                    <a:ext uri="{9D8B030D-6E8A-4147-A177-3AD203B41FA5}">
                      <a16:colId xmlns:a16="http://schemas.microsoft.com/office/drawing/2014/main" val="1075826894"/>
                    </a:ext>
                  </a:extLst>
                </a:gridCol>
                <a:gridCol w="9982200">
                  <a:extLst>
                    <a:ext uri="{9D8B030D-6E8A-4147-A177-3AD203B41FA5}">
                      <a16:colId xmlns:a16="http://schemas.microsoft.com/office/drawing/2014/main" val="3529606493"/>
                    </a:ext>
                  </a:extLst>
                </a:gridCol>
              </a:tblGrid>
              <a:tr h="14364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Chapitre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Dispositions modifiées du PLUi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extLst>
                  <a:ext uri="{0D108BD9-81ED-4DB2-BD59-A6C34878D82A}">
                    <a16:rowId xmlns:a16="http://schemas.microsoft.com/office/drawing/2014/main" val="1134938489"/>
                  </a:ext>
                </a:extLst>
              </a:tr>
              <a:tr h="684838">
                <a:tc rowSpan="5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Dispositions applicables : </a:t>
                      </a:r>
                      <a:r>
                        <a:rPr lang="fr-FR" sz="13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Caractéristiques urbaine, architecturale, environnementale et paysagère</a:t>
                      </a: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IMPLANTATION DES CONSTRUCTIONS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1-1 PAR RAPPORT AUX VOIES ET EMPRISES PUBLIQUES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  <a:endParaRPr lang="fr-FR" sz="1300" b="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5268"/>
                  </a:ext>
                </a:extLst>
              </a:tr>
              <a:tr h="927558">
                <a:tc vMerge="1">
                  <a:txBody>
                    <a:bodyPr/>
                    <a:lstStyle/>
                    <a:p>
                      <a:endParaRPr lang="fr-FR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2" marR="16422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 PAR RAPPORT AUX LIMITES SEPARATIVES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300" b="0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Constructions neuves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constructions peuvent s’implanter en limite séparative ou en retrait sous réserve du respect du droit des tiers.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zones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ALhr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ALhn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, l’implantation des constructions nouvelles peuvent s’implanter en limite séparative ou en retrait à une distance minimale de 3 mètres.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Constructions existantes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964540"/>
                  </a:ext>
                </a:extLst>
              </a:tr>
              <a:tr h="410068">
                <a:tc vMerge="1">
                  <a:txBody>
                    <a:bodyPr/>
                    <a:lstStyle/>
                    <a:p>
                      <a:endParaRPr lang="fr-FR" sz="13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 IMPLANTATION DES CONSTRUCTIONS AU SEIN D’UNE MEME PROPRIETE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113121"/>
                  </a:ext>
                </a:extLst>
              </a:tr>
              <a:tr h="927558">
                <a:tc vMerge="1">
                  <a:txBody>
                    <a:bodyPr/>
                    <a:lstStyle/>
                    <a:p>
                      <a:endParaRPr lang="fr-FR" sz="13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 HAUTEUR DES CONSTRUCTIONS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La hauteur des constructions situées dans les couloirs de passage de lignes électriques ne doit pas excéder 8 mètres.	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La hauteur des constructions neuves à usage d’habitation ne doit pas excéder 6 mètres. En zones </a:t>
                      </a:r>
                      <a:r>
                        <a:rPr lang="fr-FR" sz="130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ALhr</a:t>
                      </a: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et </a:t>
                      </a:r>
                      <a:r>
                        <a:rPr lang="fr-FR" sz="130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ALhn</a:t>
                      </a: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, la hauteur des constructions neuves ne doit pas excéder 5 mètres. Des hauteurs différentes pourront être autorisées pour des extensions et aménagements de bâtiments existants non conformes à ces règles en respectant la hauteur du bâtiment existant.</a:t>
                      </a:r>
                    </a:p>
                    <a:p>
                      <a:endParaRPr lang="fr-FR" sz="300" kern="1200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3293902"/>
                  </a:ext>
                </a:extLst>
              </a:tr>
              <a:tr h="927558">
                <a:tc vMerge="1">
                  <a:txBody>
                    <a:bodyPr/>
                    <a:lstStyle/>
                    <a:p>
                      <a:endParaRPr lang="fr-FR" sz="13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" kern="1200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1-5 EMPRISE AU SOL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L’ensemble cumulées des emprises au sol des constructions neuves et des extensions des constructions existantes ne doit pas dépasser :</a:t>
                      </a:r>
                    </a:p>
                    <a:p>
                      <a:pPr lvl="0"/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En zone </a:t>
                      </a:r>
                      <a:r>
                        <a:rPr lang="fr-FR" sz="130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ALhr</a:t>
                      </a: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 : 100 m²</a:t>
                      </a:r>
                    </a:p>
                    <a:p>
                      <a:pPr lvl="0"/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En zone </a:t>
                      </a:r>
                      <a:r>
                        <a:rPr lang="fr-FR" sz="130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ALhn</a:t>
                      </a: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 : 20 m², uniquement dans le cadre de l’extension d’une construction existante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3230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14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1657-3E4F-4D15-FA3B-2A8F354F6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B4AC14-6C59-34BD-34C6-3F39C6B4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éléments soumis au passage en CDPENAF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C2B2FF-B961-3236-4BB8-0A8169EB4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6418" y="2389239"/>
            <a:ext cx="8859694" cy="4249686"/>
          </a:xfrm>
        </p:spPr>
        <p:txBody>
          <a:bodyPr>
            <a:normAutofit fontScale="4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300" noProof="0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300" b="1" noProof="0" dirty="0">
                <a:latin typeface="+mn-lt"/>
                <a:cs typeface="Times New Roman" panose="02020603050405020304" pitchFamily="18" charset="0"/>
              </a:rPr>
              <a:t>La mise en place de 9 STECAL en zone A ou N et </a:t>
            </a:r>
            <a:r>
              <a:rPr lang="fr-FR" sz="3300" b="1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fr-FR" sz="3300" b="1" noProof="0" dirty="0">
                <a:latin typeface="+mn-lt"/>
                <a:cs typeface="Times New Roman" panose="02020603050405020304" pitchFamily="18" charset="0"/>
              </a:rPr>
              <a:t>es changements de destinations en zone A et N permettrons à la CUCM de mettre en cohérence son PLUi avec son PADD pour ce qui concerne les orientations </a:t>
            </a:r>
            <a:r>
              <a:rPr lang="fr-FR" sz="3300" b="1" noProof="0" dirty="0" err="1">
                <a:latin typeface="+mn-lt"/>
                <a:cs typeface="Times New Roman" panose="02020603050405020304" pitchFamily="18" charset="0"/>
              </a:rPr>
              <a:t>touristiqiues</a:t>
            </a:r>
            <a:r>
              <a:rPr lang="fr-FR" sz="3300" b="1" noProof="0" dirty="0">
                <a:latin typeface="+mn-lt"/>
                <a:cs typeface="Times New Roman" panose="02020603050405020304" pitchFamily="18" charset="0"/>
              </a:rPr>
              <a:t> (PADD, plan canal …). Ces STECAL et pastillages ont été proposées à  la modification du PLUi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2100" dirty="0"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2100" b="1" dirty="0"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900" b="1" dirty="0">
                <a:cs typeface="Times New Roman" panose="02020603050405020304" pitchFamily="18" charset="0"/>
              </a:rPr>
              <a:t>Cette modification comporte d’autres volets importants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2900" b="1" dirty="0"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900" b="1" dirty="0">
                <a:cs typeface="Times New Roman" panose="02020603050405020304" pitchFamily="18" charset="0"/>
              </a:rPr>
              <a:t>La traduction de la stratégie photovoltaïque de la CUCM dans </a:t>
            </a:r>
            <a:r>
              <a:rPr lang="fr-FR" sz="2100" b="1" dirty="0">
                <a:cs typeface="Times New Roman" panose="02020603050405020304" pitchFamily="18" charset="0"/>
              </a:rPr>
              <a:t>le PLUi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100" b="1" dirty="0">
                <a:cs typeface="Times New Roman" panose="02020603050405020304" pitchFamily="18" charset="0"/>
              </a:rPr>
              <a:t>	Création de nouveaux zonages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 b="1" noProof="0" dirty="0">
                <a:latin typeface="+mn-lt"/>
                <a:cs typeface="Times New Roman" panose="02020603050405020304" pitchFamily="18" charset="0"/>
              </a:rPr>
              <a:t>	Création d’OAP pour préserver les milieux sensibles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100" b="1" dirty="0">
                <a:latin typeface="+mn-lt"/>
                <a:cs typeface="Times New Roman" panose="02020603050405020304" pitchFamily="18" charset="0"/>
              </a:rPr>
              <a:t>	</a:t>
            </a:r>
            <a:r>
              <a:rPr lang="fr-FR" sz="2100" b="1" dirty="0">
                <a:cs typeface="Times New Roman" panose="02020603050405020304" pitchFamily="18" charset="0"/>
              </a:rPr>
              <a:t>Evolution du règlement écrit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100" b="1" noProof="0" dirty="0">
              <a:latin typeface="+mn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100" b="1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29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29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dirty="0">
                <a:cs typeface="Times New Roman" panose="02020603050405020304" pitchFamily="18" charset="0"/>
              </a:rPr>
              <a:t>Traitement de L’éolien</a:t>
            </a: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Changements de </a:t>
            </a:r>
            <a:r>
              <a:rPr lang="fr-FR" sz="3500" b="1" dirty="0">
                <a:latin typeface="+mn-lt"/>
                <a:cs typeface="Times New Roman" panose="02020603050405020304" pitchFamily="18" charset="0"/>
              </a:rPr>
              <a:t>sous zonages en zones U</a:t>
            </a: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Orientations d’aménagement et de programmation en zones U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Evolution du règlement écrit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sz="3500" b="1" noProof="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Autres évolutions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		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500" b="1" noProof="0" dirty="0">
                <a:latin typeface="+mn-lt"/>
                <a:cs typeface="Times New Roman" panose="02020603050405020304" pitchFamily="18" charset="0"/>
              </a:rPr>
              <a:t>Les demandes écartées ou reportées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rgbClr val="2C5761"/>
              </a:solidFill>
              <a:latin typeface="+mn-lt"/>
              <a:sym typeface="IBM Plex Sans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b="1" noProof="0" dirty="0">
              <a:solidFill>
                <a:srgbClr val="2C5761"/>
              </a:solidFill>
              <a:latin typeface="+mn-lt"/>
              <a:sym typeface="IBM Plex Sans"/>
            </a:endParaRPr>
          </a:p>
        </p:txBody>
      </p:sp>
      <p:pic>
        <p:nvPicPr>
          <p:cNvPr id="6" name="Google Shape;68;p14">
            <a:extLst>
              <a:ext uri="{FF2B5EF4-FFF2-40B4-BE49-F238E27FC236}">
                <a16:creationId xmlns:a16="http://schemas.microsoft.com/office/drawing/2014/main" id="{6E20AF2B-8932-751D-A604-9B556CB2F8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4429">
            <a:off x="9810737" y="3759598"/>
            <a:ext cx="2057595" cy="3039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313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6387-5479-0249-BDB6-368D7683C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3190924-DA26-1800-AFFD-A877DB1D2E0D}"/>
              </a:ext>
            </a:extLst>
          </p:cNvPr>
          <p:cNvSpPr txBox="1"/>
          <p:nvPr/>
        </p:nvSpPr>
        <p:spPr>
          <a:xfrm>
            <a:off x="376828" y="279422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2</a:t>
            </a:r>
          </a:p>
        </p:txBody>
      </p:sp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51A7628D-A238-EABB-331E-CB0EB11D3E10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B2D2DE45-6E14-EFA5-0978-6C233AC06378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734BCF38-3075-AF49-35FD-D28F84ADADF2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C388DFF-2986-5D1F-6A41-A82915B0138B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0098F33B-0334-52FD-D536-ABB8126A4AB8}"/>
              </a:ext>
            </a:extLst>
          </p:cNvPr>
          <p:cNvSpPr txBox="1">
            <a:spLocks/>
          </p:cNvSpPr>
          <p:nvPr/>
        </p:nvSpPr>
        <p:spPr>
          <a:xfrm>
            <a:off x="135858" y="-192832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(PHOTOVOLTAIQUE ET AGRIVOLTAIQUE)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0C04FA8-0CD4-112E-110B-5F1F6CF77F53}"/>
              </a:ext>
            </a:extLst>
          </p:cNvPr>
          <p:cNvGraphicFramePr>
            <a:graphicFrameLocks noGrp="1"/>
          </p:cNvGraphicFramePr>
          <p:nvPr/>
        </p:nvGraphicFramePr>
        <p:xfrm>
          <a:off x="449994" y="773659"/>
          <a:ext cx="11160000" cy="2258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0206">
                  <a:extLst>
                    <a:ext uri="{9D8B030D-6E8A-4147-A177-3AD203B41FA5}">
                      <a16:colId xmlns:a16="http://schemas.microsoft.com/office/drawing/2014/main" val="1075826894"/>
                    </a:ext>
                  </a:extLst>
                </a:gridCol>
                <a:gridCol w="10009794">
                  <a:extLst>
                    <a:ext uri="{9D8B030D-6E8A-4147-A177-3AD203B41FA5}">
                      <a16:colId xmlns:a16="http://schemas.microsoft.com/office/drawing/2014/main" val="3529606493"/>
                    </a:ext>
                  </a:extLst>
                </a:gridCol>
              </a:tblGrid>
              <a:tr h="14364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Chapitre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Dispositions modifiées du PLUi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extLst>
                  <a:ext uri="{0D108BD9-81ED-4DB2-BD59-A6C34878D82A}">
                    <a16:rowId xmlns:a16="http://schemas.microsoft.com/office/drawing/2014/main" val="1134938489"/>
                  </a:ext>
                </a:extLst>
              </a:tr>
              <a:tr h="203637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Dispositions applicables : </a:t>
                      </a:r>
                      <a:r>
                        <a:rPr lang="fr-FR" sz="13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Caractéristiques urbaine, architecturale, environnementale et paysagère</a:t>
                      </a: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 TRAITEMENT ENVIRONNEMENTAL ET PAYSAGER DES ESPACES NON-BÂTIS ET ABORDS DES CONSTRUCTIONS</a:t>
                      </a:r>
                    </a:p>
                    <a:p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(…)</a:t>
                      </a:r>
                    </a:p>
                    <a:p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zones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ALhr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ALhn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: </a:t>
                      </a:r>
                    </a:p>
                    <a:p>
                      <a:pPr lvl="0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les voies de desserte et les aires de stationnement seront traitées de manière à être perméables ou semi-perméables,</a:t>
                      </a:r>
                    </a:p>
                    <a:p>
                      <a:pPr lvl="0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les surfaces végétalisées minimales représenteront :</a:t>
                      </a:r>
                    </a:p>
                    <a:p>
                      <a:pPr lvl="1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ALhr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: 10% de la surface de la zone</a:t>
                      </a:r>
                    </a:p>
                    <a:p>
                      <a:pPr lvl="1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Alhn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: 90% de la surface de la zone, dont 80% en pleine terre,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300" b="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5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24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FA959-6CA2-CF85-D1C3-3259F4895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2352CB35-246A-45D9-F572-261CB703A273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5A66E0C9-A687-5884-9F40-EAABFB008AAA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8E7C9620-5ABD-9FC7-F7FF-D3AA4C4050F7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C6C778A7-1314-5562-A868-8599B9F511FE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6B02CFB0-C4CF-3052-E6D6-ED0FDD2E94B9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205614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– Evolutions réglementaires liées aux STECAL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033E7B-97DE-3298-0711-2550CACAB38F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571890-598B-6172-B20E-47C3E167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4" y="1069092"/>
            <a:ext cx="4653876" cy="2589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0A1497-2BD3-A9F3-3C0A-23818FB5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19" y="645196"/>
            <a:ext cx="5572125" cy="62769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8BCF86-CEDA-4B82-A879-73BE9D18F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48" y="3840250"/>
            <a:ext cx="5581650" cy="2990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BC5134-764A-DC64-F49D-B82189ABD69F}"/>
              </a:ext>
            </a:extLst>
          </p:cNvPr>
          <p:cNvSpPr/>
          <p:nvPr/>
        </p:nvSpPr>
        <p:spPr>
          <a:xfrm>
            <a:off x="4412513" y="3429000"/>
            <a:ext cx="228600" cy="22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97181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5B18-2AD2-4F0B-2E01-F07A6086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1F8C223D-C956-0B54-0E99-4276B5D5C364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0FC78A96-AF87-702C-BE96-41CA0A3FB65C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541B49CB-4A95-546C-2826-497EC95AA446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A28EC1DA-4CC7-402C-A015-5C9C48F02D0E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94F77AE1-3BA3-7AA9-F06F-6CED08F51FC2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205614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– Evolutions réglementaires liées aux STECAL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8CA392-8378-DE3E-5D4A-44C70D70778D}"/>
              </a:ext>
            </a:extLst>
          </p:cNvPr>
          <p:cNvSpPr txBox="1"/>
          <p:nvPr/>
        </p:nvSpPr>
        <p:spPr>
          <a:xfrm>
            <a:off x="376828" y="645196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A82CC7-8B94-02A2-041D-156C2C18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" y="1285297"/>
            <a:ext cx="49244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0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9AEE4-1696-A1B5-E204-70631E9E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CAD9F42-0C4C-0797-15FD-BEED6CE9BA73}"/>
              </a:ext>
            </a:extLst>
          </p:cNvPr>
          <p:cNvSpPr txBox="1"/>
          <p:nvPr/>
        </p:nvSpPr>
        <p:spPr>
          <a:xfrm>
            <a:off x="376828" y="279422"/>
            <a:ext cx="6332009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Section 2</a:t>
            </a:r>
          </a:p>
        </p:txBody>
      </p:sp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28F4EFF3-DADD-AC74-A72F-D35BCAB2876D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58D5E91A-7C9C-E117-C096-E5A870CAE400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36669BFC-1BB5-9454-446C-CA8BE7F63005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BE5E9AA8-5FEB-F495-F214-2B4D35873562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5A76B105-DF95-022B-8E06-DA83EC4FA7B7}"/>
              </a:ext>
            </a:extLst>
          </p:cNvPr>
          <p:cNvSpPr txBox="1">
            <a:spLocks/>
          </p:cNvSpPr>
          <p:nvPr/>
        </p:nvSpPr>
        <p:spPr>
          <a:xfrm>
            <a:off x="135858" y="-192832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 (PHOTOVOLTAIQUE ET AGRIVOLTAIQUE)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4C918A9-F107-6431-D319-2DB31FB885A1}"/>
              </a:ext>
            </a:extLst>
          </p:cNvPr>
          <p:cNvGraphicFramePr>
            <a:graphicFrameLocks noGrp="1"/>
          </p:cNvGraphicFramePr>
          <p:nvPr/>
        </p:nvGraphicFramePr>
        <p:xfrm>
          <a:off x="449994" y="710839"/>
          <a:ext cx="11160000" cy="2258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64506">
                  <a:extLst>
                    <a:ext uri="{9D8B030D-6E8A-4147-A177-3AD203B41FA5}">
                      <a16:colId xmlns:a16="http://schemas.microsoft.com/office/drawing/2014/main" val="1075826894"/>
                    </a:ext>
                  </a:extLst>
                </a:gridCol>
                <a:gridCol w="9895494">
                  <a:extLst>
                    <a:ext uri="{9D8B030D-6E8A-4147-A177-3AD203B41FA5}">
                      <a16:colId xmlns:a16="http://schemas.microsoft.com/office/drawing/2014/main" val="3529606493"/>
                    </a:ext>
                  </a:extLst>
                </a:gridCol>
              </a:tblGrid>
              <a:tr h="14364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Chapitre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b="1" noProof="0" dirty="0">
                          <a:effectLst/>
                        </a:rPr>
                        <a:t>Dispositions modifiées du PLUi</a:t>
                      </a:r>
                      <a:endParaRPr lang="fr-FR" sz="13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422" marR="16422" marT="0" marB="0"/>
                </a:tc>
                <a:extLst>
                  <a:ext uri="{0D108BD9-81ED-4DB2-BD59-A6C34878D82A}">
                    <a16:rowId xmlns:a16="http://schemas.microsoft.com/office/drawing/2014/main" val="1134938489"/>
                  </a:ext>
                </a:extLst>
              </a:tr>
              <a:tr h="203637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Dispositions applicables : </a:t>
                      </a:r>
                      <a:r>
                        <a:rPr lang="fr-FR" sz="13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NL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3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Caractéristiques urbaine, architecturale, environnementale et paysagère</a:t>
                      </a:r>
                    </a:p>
                  </a:txBody>
                  <a:tcPr marL="16422" marR="164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 TRAITEMENT ENVIRONNEMENTAL ET PAYSAGER DES ESPACES NON-BÂTIS ET ABORDS DES CONSTRUCTIONS</a:t>
                      </a:r>
                    </a:p>
                    <a:p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(…)</a:t>
                      </a:r>
                    </a:p>
                    <a:p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zones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NLah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NLhc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: </a:t>
                      </a:r>
                    </a:p>
                    <a:p>
                      <a:pPr lvl="0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les voies de desserte et les aires de stationnement seront traitées de manière à être perméables ou semi-perméables,</a:t>
                      </a:r>
                    </a:p>
                    <a:p>
                      <a:pPr lvl="0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les surfaces végétalisées minimales représenteront :</a:t>
                      </a:r>
                    </a:p>
                    <a:p>
                      <a:pPr lvl="1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NLah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: 40% de la surface</a:t>
                      </a:r>
                    </a:p>
                    <a:p>
                      <a:pPr lvl="1"/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 zone </a:t>
                      </a:r>
                      <a:r>
                        <a:rPr lang="fr-FR" sz="1300" b="0" kern="1200" noProof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NLhc</a:t>
                      </a:r>
                      <a:r>
                        <a:rPr lang="fr-FR" sz="1300" b="0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: 10% de la surface.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300" b="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0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Suite à réunion du 04/07 point </a:t>
                      </a:r>
                      <a:r>
                        <a:rPr lang="fr-FR" sz="1300" b="0" noProof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visio</a:t>
                      </a:r>
                      <a:r>
                        <a:rPr lang="fr-FR" sz="1300" b="0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ajout règle arbres sur parkings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5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664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C8BD8-3ADA-D40F-9816-595B0FF7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Merci !</a:t>
            </a:r>
          </a:p>
        </p:txBody>
      </p:sp>
      <p:pic>
        <p:nvPicPr>
          <p:cNvPr id="3" name="Image 2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67379C3B-9E5C-67CE-523D-903D84B54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19" y="180733"/>
            <a:ext cx="2488258" cy="14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F2B4A-066D-F7D1-D3C6-48E609B5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029" y="2727324"/>
            <a:ext cx="8755696" cy="1600200"/>
          </a:xfrm>
        </p:spPr>
        <p:txBody>
          <a:bodyPr/>
          <a:lstStyle/>
          <a:p>
            <a:r>
              <a:rPr lang="fr-FR" sz="4400" noProof="0" dirty="0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CREATION DE 9 SECTEURS DE TAILLE ET DE CAPACITE D’ACCUEIL LIMITEES</a:t>
            </a:r>
            <a:endParaRPr lang="fr-FR" sz="4400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675151-3DD2-8FE0-63BF-502804259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3720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18FC7-17E1-9FB9-3C3B-6AF2F088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D5CF7A3-3C70-5378-5140-1820B7A0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028" y="457200"/>
            <a:ext cx="8233092" cy="1600200"/>
          </a:xfrm>
        </p:spPr>
        <p:txBody>
          <a:bodyPr/>
          <a:lstStyle/>
          <a:p>
            <a:r>
              <a:rPr lang="fr-FR" sz="3600" noProof="0" dirty="0"/>
              <a:t>Les projets de STECAL</a:t>
            </a:r>
            <a:br>
              <a:rPr lang="fr-FR" sz="3600" noProof="0" dirty="0"/>
            </a:br>
            <a:r>
              <a:rPr lang="fr-FR" sz="2400" noProof="0" dirty="0">
                <a:solidFill>
                  <a:schemeClr val="tx2"/>
                </a:solidFill>
              </a:rPr>
              <a:t>Secteurs de Taille Et de Capacite d’Accueil Limite</a:t>
            </a:r>
            <a:endParaRPr lang="fr-FR" sz="36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83ACD0-8A26-79DE-0588-3D03B1694DFE}"/>
              </a:ext>
            </a:extLst>
          </p:cNvPr>
          <p:cNvSpPr txBox="1"/>
          <p:nvPr/>
        </p:nvSpPr>
        <p:spPr>
          <a:xfrm>
            <a:off x="2273181" y="2669248"/>
            <a:ext cx="9423519" cy="388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tx2"/>
                </a:solidFill>
              </a:rPr>
              <a:t>Un STECAL est  un sous-secteur en zone naturelle (N) ou agricole (A) dans lesquels la construction peut être autorisée à condition de ne pas porter atteinte à la préservation des sols agricoles et sylvicoles et à la sauvegarde des espaces naturels. Il doit être limité en surface et démontré un caractère exceptionnel.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fr-FR" sz="1600" noProof="0" dirty="0">
              <a:solidFill>
                <a:schemeClr val="tx2"/>
              </a:solidFill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1600" noProof="0" dirty="0">
                <a:solidFill>
                  <a:schemeClr val="tx2"/>
                </a:solidFill>
              </a:rPr>
              <a:t>Cette modification permettra de mettre en œuvre 9 projets :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1600" b="1" noProof="0" dirty="0">
                <a:solidFill>
                  <a:schemeClr val="tx2"/>
                </a:solidFill>
              </a:rPr>
              <a:t>Des projets a vocation de loisirs et touristiques </a:t>
            </a:r>
            <a:r>
              <a:rPr lang="fr-FR" sz="1600" noProof="0" dirty="0">
                <a:solidFill>
                  <a:schemeClr val="tx2"/>
                </a:solidFill>
              </a:rPr>
              <a:t>(gîtes de grandes tailles, camping de petites tailles,     halte 	nautique, centre équestre avec salle de spectacle) dont le développement s’appuie sur :</a:t>
            </a:r>
          </a:p>
          <a:p>
            <a:pPr marL="1200150" lvl="2" indent="-28575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fr-FR" sz="1600" noProof="0" dirty="0">
                <a:solidFill>
                  <a:schemeClr val="tx2"/>
                </a:solidFill>
              </a:rPr>
              <a:t>Des points d’appuis culturels et touristiques que sont : les villes-centre, le Canal du Centre, l’</a:t>
            </a:r>
            <a:r>
              <a:rPr lang="fr-FR" sz="1600" noProof="0" dirty="0" err="1">
                <a:solidFill>
                  <a:schemeClr val="tx2"/>
                </a:solidFill>
              </a:rPr>
              <a:t>eurovélo</a:t>
            </a:r>
            <a:r>
              <a:rPr lang="fr-FR" sz="1600" noProof="0" dirty="0">
                <a:solidFill>
                  <a:schemeClr val="tx2"/>
                </a:solidFill>
              </a:rPr>
              <a:t> 6, les nombreux plans d’eau du territoire communautaire</a:t>
            </a:r>
          </a:p>
          <a:p>
            <a:pPr marL="1200150" lvl="2" indent="-28575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fr-FR" sz="1600" noProof="0" dirty="0">
                <a:solidFill>
                  <a:schemeClr val="tx2"/>
                </a:solidFill>
              </a:rPr>
              <a:t>Leur insertion dans le maillage d’itinérance touristique, pédestre et cyclable, connecté aux gares</a:t>
            </a:r>
          </a:p>
          <a:p>
            <a:pPr marL="1200150" lvl="2" indent="-28575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fr-FR" sz="1600" noProof="0" dirty="0">
                <a:solidFill>
                  <a:schemeClr val="tx2"/>
                </a:solidFill>
              </a:rPr>
              <a:t>Le développement des capacités d’hébergement du territoire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defRPr/>
            </a:pPr>
            <a:endParaRPr lang="fr-FR" sz="1600" noProof="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noProof="0" dirty="0">
                <a:solidFill>
                  <a:schemeClr val="tx2"/>
                </a:solidFill>
              </a:rPr>
              <a:t>Un projet de site d’expérimentation et d’enseignement </a:t>
            </a:r>
            <a:r>
              <a:rPr lang="fr-FR" sz="1600" b="1" noProof="0" dirty="0" err="1">
                <a:solidFill>
                  <a:schemeClr val="tx2"/>
                </a:solidFill>
              </a:rPr>
              <a:t>agronoqmique</a:t>
            </a:r>
            <a:endParaRPr lang="fr-FR" sz="1600" b="1" noProof="0" dirty="0">
              <a:solidFill>
                <a:schemeClr val="tx2"/>
              </a:solidFill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fr-FR" sz="16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6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43460-A0F0-781B-E1BB-7AF3C19D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814068F1-8DF8-6E6B-DFF2-FD7B5F0BDE0F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7DF7BD34-D3D8-7A1B-743A-23F337D157A8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26343A72-728D-C82D-DE61-C1AE741E4194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2C35736-0400-9514-A12B-34AD8CB17235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007E8B32-55FE-BE88-F286-9D55C52D8561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SYNTHESE DES EVOLUTIONS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1823DD3-2D43-601A-2270-91B383D8D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35315"/>
              </p:ext>
            </p:extLst>
          </p:nvPr>
        </p:nvGraphicFramePr>
        <p:xfrm>
          <a:off x="250908" y="747599"/>
          <a:ext cx="3812045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2045">
                  <a:extLst>
                    <a:ext uri="{9D8B030D-6E8A-4147-A177-3AD203B41FA5}">
                      <a16:colId xmlns:a16="http://schemas.microsoft.com/office/drawing/2014/main" val="212795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noProof="0" dirty="0">
                          <a:solidFill>
                            <a:schemeClr val="bg1"/>
                          </a:solidFill>
                        </a:rPr>
                        <a:t>Zonage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9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4 STECAL dans un nouveau zonage </a:t>
                      </a:r>
                      <a:r>
                        <a:rPr lang="fr-FR" b="1" noProof="0" dirty="0" err="1"/>
                        <a:t>ALhr</a:t>
                      </a:r>
                      <a:r>
                        <a:rPr lang="fr-FR" noProof="0" dirty="0"/>
                        <a:t> (projet de reconversions de bâtiments avec constructibilité nouvelle très réduite) : </a:t>
                      </a:r>
                      <a:r>
                        <a:rPr lang="fr-FR" b="1" noProof="0" dirty="0"/>
                        <a:t>2 hectares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88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/>
                        <a:t>1 STECAL dans un nouveau zonage </a:t>
                      </a:r>
                      <a:r>
                        <a:rPr lang="fr-FR" b="1" noProof="0" dirty="0" err="1"/>
                        <a:t>ALhn</a:t>
                      </a:r>
                      <a:r>
                        <a:rPr lang="fr-FR" noProof="0" dirty="0"/>
                        <a:t> (camping naturel Marmagne) : </a:t>
                      </a:r>
                      <a:r>
                        <a:rPr lang="fr-FR" b="1" noProof="0" dirty="0"/>
                        <a:t>0,4 hectares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944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3 STECAL dans un nouveau zonage </a:t>
                      </a:r>
                      <a:r>
                        <a:rPr lang="fr-FR" b="1" noProof="0" dirty="0" err="1"/>
                        <a:t>NLah</a:t>
                      </a:r>
                      <a:r>
                        <a:rPr lang="fr-FR" noProof="0" dirty="0"/>
                        <a:t> (projets de constructions nouvelles ou reconversions de bâtiments avec constructibilité limitée) : </a:t>
                      </a:r>
                      <a:r>
                        <a:rPr lang="fr-FR" b="1" noProof="0" dirty="0"/>
                        <a:t>2,9 hectares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16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1 STECAL dans un nouveau zonage </a:t>
                      </a:r>
                      <a:r>
                        <a:rPr lang="fr-FR" b="1" noProof="0" dirty="0" err="1"/>
                        <a:t>NLhc</a:t>
                      </a:r>
                      <a:r>
                        <a:rPr lang="fr-FR" noProof="0" dirty="0"/>
                        <a:t> (camping) : </a:t>
                      </a:r>
                      <a:r>
                        <a:rPr lang="fr-FR" b="1" noProof="0" dirty="0"/>
                        <a:t>0,4 hectares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213036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775B178-A91C-5FC0-7B9D-B2F715276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26923"/>
              </p:ext>
            </p:extLst>
          </p:nvPr>
        </p:nvGraphicFramePr>
        <p:xfrm>
          <a:off x="4317004" y="747599"/>
          <a:ext cx="3812045" cy="567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2045">
                  <a:extLst>
                    <a:ext uri="{9D8B030D-6E8A-4147-A177-3AD203B41FA5}">
                      <a16:colId xmlns:a16="http://schemas.microsoft.com/office/drawing/2014/main" val="212795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noProof="0" dirty="0">
                          <a:solidFill>
                            <a:schemeClr val="bg1"/>
                          </a:solidFill>
                        </a:rPr>
                        <a:t>Règlement écrit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99364"/>
                  </a:ext>
                </a:extLst>
              </a:tr>
              <a:tr h="459640">
                <a:tc>
                  <a:txBody>
                    <a:bodyPr/>
                    <a:lstStyle/>
                    <a:p>
                      <a:r>
                        <a:rPr lang="fr-FR" noProof="0" dirty="0"/>
                        <a:t>Zone </a:t>
                      </a:r>
                      <a:r>
                        <a:rPr lang="fr-FR" b="1" noProof="0" dirty="0" err="1"/>
                        <a:t>ALhr</a:t>
                      </a:r>
                      <a:r>
                        <a:rPr lang="fr-FR" noProof="0" dirty="0"/>
                        <a:t> :</a:t>
                      </a:r>
                    </a:p>
                    <a:p>
                      <a:r>
                        <a:rPr lang="fr-FR" noProof="0" dirty="0"/>
                        <a:t>Hauteur limitée à 5 m</a:t>
                      </a:r>
                    </a:p>
                    <a:p>
                      <a:r>
                        <a:rPr lang="fr-FR" noProof="0" dirty="0"/>
                        <a:t>Emprise au sol constructions nouvelles 100 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88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Zones </a:t>
                      </a:r>
                      <a:r>
                        <a:rPr lang="fr-FR" b="1" noProof="0" dirty="0" err="1"/>
                        <a:t>ALhn</a:t>
                      </a:r>
                      <a:r>
                        <a:rPr lang="fr-FR" noProof="0" dirty="0"/>
                        <a:t> :</a:t>
                      </a:r>
                    </a:p>
                    <a:p>
                      <a:r>
                        <a:rPr lang="fr-FR" noProof="0" dirty="0"/>
                        <a:t>Constructibilité limitée à l’extension d’un petit bâtiment existant dans la limite de 20 m²</a:t>
                      </a:r>
                    </a:p>
                    <a:p>
                      <a:r>
                        <a:rPr lang="fr-FR" noProof="0" dirty="0"/>
                        <a:t>Coefficient de surfaces végétalisées 90% dont 80% de pleine terre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16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Zone </a:t>
                      </a:r>
                      <a:r>
                        <a:rPr lang="fr-FR" b="1" noProof="0" dirty="0" err="1"/>
                        <a:t>NLah</a:t>
                      </a:r>
                      <a:r>
                        <a:rPr lang="fr-FR" noProof="0" dirty="0"/>
                        <a:t> :</a:t>
                      </a:r>
                    </a:p>
                    <a:p>
                      <a:r>
                        <a:rPr lang="fr-FR" noProof="0" dirty="0"/>
                        <a:t>Constructibilité limitée à 300 m² d’emprise au sol des constructions nouvelles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7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Zone </a:t>
                      </a:r>
                      <a:r>
                        <a:rPr lang="fr-FR" b="1" noProof="0" dirty="0" err="1"/>
                        <a:t>NLhc</a:t>
                      </a:r>
                      <a:r>
                        <a:rPr lang="fr-FR" noProof="0" dirty="0"/>
                        <a:t> :</a:t>
                      </a:r>
                    </a:p>
                    <a:p>
                      <a:r>
                        <a:rPr lang="fr-FR" noProof="0" dirty="0"/>
                        <a:t>Constructibilité limitée à 50 m² d’emprise au sol des constructions nouvelles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653342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89B39CC-B0BA-7FB0-DACC-A3793FD4F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586151"/>
              </p:ext>
            </p:extLst>
          </p:nvPr>
        </p:nvGraphicFramePr>
        <p:xfrm>
          <a:off x="8311573" y="753491"/>
          <a:ext cx="381204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2045">
                  <a:extLst>
                    <a:ext uri="{9D8B030D-6E8A-4147-A177-3AD203B41FA5}">
                      <a16:colId xmlns:a16="http://schemas.microsoft.com/office/drawing/2014/main" val="212795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noProof="0" dirty="0">
                          <a:solidFill>
                            <a:schemeClr val="bg1"/>
                          </a:solidFill>
                        </a:rPr>
                        <a:t>Orientations d’Aménagement de Programmation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9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noProof="0" dirty="0"/>
                        <a:t>Une nouvelle OAP au niveau du STECAL </a:t>
                      </a:r>
                      <a:r>
                        <a:rPr lang="fr-FR" b="1" noProof="0" dirty="0" err="1"/>
                        <a:t>ALhn</a:t>
                      </a:r>
                      <a:r>
                        <a:rPr lang="fr-FR" noProof="0" dirty="0"/>
                        <a:t> (camping de Marmagne) afin de protéger et restaurer la prairie naturelle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880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53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BE504-292F-BBE8-EC65-24E1B9D7B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1D04638A-4BF3-D705-06DA-BA904A2B6F8F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5A0C1FB6-B545-9B3A-BC00-2686A7C2D02B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F71993D6-E36A-CC95-C4A4-43EDFF179E63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96BC521A-4D73-B5F5-5579-084E1CE25392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B7C842CF-7250-5E42-A19A-D7BD4A54E579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DEMARCHE ENVIRONNEMENTALE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282244-779D-A9AC-4AF8-037E10516DFB}"/>
              </a:ext>
            </a:extLst>
          </p:cNvPr>
          <p:cNvSpPr txBox="1"/>
          <p:nvPr/>
        </p:nvSpPr>
        <p:spPr>
          <a:xfrm>
            <a:off x="376828" y="955298"/>
            <a:ext cx="11314742" cy="53669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 nécessité des expertises faune flore et, le cas échéant, zones humides</a:t>
            </a: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914400" algn="l"/>
              </a:tabLst>
            </a:pPr>
            <a:r>
              <a:rPr lang="fr-FR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Caractère quasi systématique en cas d’artificialisation d’espaces agricoles et naturels ou de présomption de sensibilités environnementale par observation documentaire « à dire d’expert »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Choix des sites à investiguer</a:t>
            </a: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noProof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STECAL n’est impacté par un zonage environnemental</a:t>
            </a:r>
          </a:p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noProof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Quatre STECAL (sur neuf) font l’objet d’une expertise terrain en raison de présomptions de sensibilité environnementale ou d’une artificialisation d’espaces agricoles et naturels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Prise en compte des résultats des investigations dans une démarche ERC (Eviter Réduire Compenser)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noProof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Milieux à enjeux modérés dans un objectif de renforcer le niveau de conservation : évitement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noProof="0" dirty="0">
                <a:latin typeface="Calibri" panose="020F0502020204030204" pitchFamily="34" charset="0"/>
                <a:cs typeface="Times New Roman" panose="02020603050405020304" pitchFamily="18" charset="0"/>
              </a:rPr>
              <a:t>Milieux à enjeux modérés dans un objectif de réduction de l’incidence : repositionnement de projets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endParaRPr lang="fr-FR" noProof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endParaRPr lang="fr-FR" noProof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2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817E4-48A7-845E-FC78-17CDEA3C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6;p23">
            <a:extLst>
              <a:ext uri="{FF2B5EF4-FFF2-40B4-BE49-F238E27FC236}">
                <a16:creationId xmlns:a16="http://schemas.microsoft.com/office/drawing/2014/main" id="{97680193-5C9A-EB78-BCEF-AEB093EB6669}"/>
              </a:ext>
            </a:extLst>
          </p:cNvPr>
          <p:cNvSpPr/>
          <p:nvPr/>
        </p:nvSpPr>
        <p:spPr>
          <a:xfrm rot="5400000">
            <a:off x="247368" y="5621373"/>
            <a:ext cx="1028699" cy="890939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8" name="Google Shape;177;p23">
            <a:extLst>
              <a:ext uri="{FF2B5EF4-FFF2-40B4-BE49-F238E27FC236}">
                <a16:creationId xmlns:a16="http://schemas.microsoft.com/office/drawing/2014/main" id="{C11200EF-64BE-E205-DE8F-EC406C22083A}"/>
              </a:ext>
            </a:extLst>
          </p:cNvPr>
          <p:cNvSpPr/>
          <p:nvPr/>
        </p:nvSpPr>
        <p:spPr>
          <a:xfrm rot="5400000">
            <a:off x="1023665" y="6146474"/>
            <a:ext cx="465895" cy="4035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19" name="Google Shape;178;p23">
            <a:extLst>
              <a:ext uri="{FF2B5EF4-FFF2-40B4-BE49-F238E27FC236}">
                <a16:creationId xmlns:a16="http://schemas.microsoft.com/office/drawing/2014/main" id="{398481E1-15FB-4298-7D6F-DCBDA7E70BF7}"/>
              </a:ext>
            </a:extLst>
          </p:cNvPr>
          <p:cNvSpPr/>
          <p:nvPr/>
        </p:nvSpPr>
        <p:spPr>
          <a:xfrm rot="5400000">
            <a:off x="1068230" y="5324466"/>
            <a:ext cx="319436" cy="27643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 cap="flat" cmpd="sng">
            <a:solidFill>
              <a:srgbClr val="FFB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noProof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107D9039-7F13-09B4-6A69-EA2F3C59940D}"/>
              </a:ext>
            </a:extLst>
          </p:cNvPr>
          <p:cNvSpPr txBox="1">
            <a:spLocks/>
          </p:cNvSpPr>
          <p:nvPr/>
        </p:nvSpPr>
        <p:spPr>
          <a:xfrm>
            <a:off x="427264" y="2388691"/>
            <a:ext cx="113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b="1" noProof="0" dirty="0"/>
          </a:p>
          <a:p>
            <a:pPr algn="ctr"/>
            <a:endParaRPr lang="fr-FR" sz="2400" noProof="0" dirty="0">
              <a:latin typeface="+mj-lt"/>
            </a:endParaRPr>
          </a:p>
        </p:txBody>
      </p:sp>
      <p:sp>
        <p:nvSpPr>
          <p:cNvPr id="14" name="Titre 9">
            <a:extLst>
              <a:ext uri="{FF2B5EF4-FFF2-40B4-BE49-F238E27FC236}">
                <a16:creationId xmlns:a16="http://schemas.microsoft.com/office/drawing/2014/main" id="{598FE7A2-B261-AE9B-14BC-96062367F4FF}"/>
              </a:ext>
            </a:extLst>
          </p:cNvPr>
          <p:cNvSpPr txBox="1">
            <a:spLocks/>
          </p:cNvSpPr>
          <p:nvPr/>
        </p:nvSpPr>
        <p:spPr>
          <a:xfrm>
            <a:off x="135858" y="24881"/>
            <a:ext cx="11555712" cy="57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000" b="0" i="0" kern="1200" baseline="0">
                <a:solidFill>
                  <a:srgbClr val="2C5762"/>
                </a:solidFill>
                <a:latin typeface="Vollkorn SemiBold Italic" pitchFamily="2" charset="0"/>
                <a:ea typeface="+mj-ea"/>
                <a:cs typeface="+mj-cs"/>
              </a:defRPr>
            </a:lvl1pPr>
          </a:lstStyle>
          <a:p>
            <a:r>
              <a:rPr lang="fr-FR" sz="2500" b="1" i="1" noProof="0" dirty="0">
                <a:latin typeface="IBM Plex Sans" panose="020B0503050203000203" pitchFamily="34" charset="0"/>
              </a:rPr>
              <a:t>EVOLUTION DU PLUi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B27AF2-758C-1557-A2E9-BD0F3328CB73}"/>
              </a:ext>
            </a:extLst>
          </p:cNvPr>
          <p:cNvSpPr txBox="1"/>
          <p:nvPr/>
        </p:nvSpPr>
        <p:spPr>
          <a:xfrm>
            <a:off x="409270" y="568281"/>
            <a:ext cx="6938372" cy="399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fr-FR" noProof="0" dirty="0">
                <a:solidFill>
                  <a:schemeClr val="accent3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Transformation d’un bâtiment en gîte pour 50 couchages, Blanzy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361CE0-77EA-95B9-394E-96888E345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95781"/>
              </p:ext>
            </p:extLst>
          </p:nvPr>
        </p:nvGraphicFramePr>
        <p:xfrm>
          <a:off x="513714" y="979785"/>
          <a:ext cx="6706236" cy="41732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91286">
                  <a:extLst>
                    <a:ext uri="{9D8B030D-6E8A-4147-A177-3AD203B41FA5}">
                      <a16:colId xmlns:a16="http://schemas.microsoft.com/office/drawing/2014/main" val="3743052925"/>
                    </a:ext>
                  </a:extLst>
                </a:gridCol>
                <a:gridCol w="5314950">
                  <a:extLst>
                    <a:ext uri="{9D8B030D-6E8A-4147-A177-3AD203B41FA5}">
                      <a16:colId xmlns:a16="http://schemas.microsoft.com/office/drawing/2014/main" val="3238569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b="1" noProof="0" dirty="0">
                          <a:effectLst/>
                        </a:rPr>
                        <a:t>Détail des critères</a:t>
                      </a:r>
                      <a:endParaRPr lang="fr-FR" sz="16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4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Destination et classement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</a:rPr>
                        <a:t>Classement en zone </a:t>
                      </a:r>
                      <a:r>
                        <a:rPr lang="fr-FR" sz="1400" noProof="0" dirty="0" err="1">
                          <a:effectLst/>
                        </a:rPr>
                        <a:t>ALhr</a:t>
                      </a:r>
                      <a:endParaRPr lang="fr-FR" sz="1400" noProof="0" dirty="0">
                        <a:effectLst/>
                      </a:endParaRP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Suppression de l’identification en tant qu’exploitation agricole (cercle rouge)</a:t>
                      </a:r>
                    </a:p>
                    <a:p>
                      <a:r>
                        <a:rPr lang="fr-FR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Suppression du pastillage « changement de destination 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</a:rPr>
                        <a:t>Surface</a:t>
                      </a:r>
                      <a:endParaRPr lang="fr-FR" sz="1400" b="1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 hectares environ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65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dans l’environnement et compatibilité caractère naturel, agricole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en adéquation avec le site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Réflexion très avancée sur le projet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Equipements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accessible / assainissement non collectif / ligne électrique basse tension / Eau PVC 60 / Borne incendie conforme 63 m3/h à moins de 200m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74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400" b="1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Caractère exceptionnel du STECAL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Projet en adéquation avec le site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Réflexion très avancée sur le projet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339666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8C0377F-5135-B332-0032-37DAA139C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025"/>
          <a:stretch>
            <a:fillRect/>
          </a:stretch>
        </p:blipFill>
        <p:spPr>
          <a:xfrm>
            <a:off x="7448551" y="1782843"/>
            <a:ext cx="4743450" cy="33144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143621-F1B0-276E-5A50-679B6491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65" b="20527"/>
          <a:stretch>
            <a:fillRect/>
          </a:stretch>
        </p:blipFill>
        <p:spPr>
          <a:xfrm>
            <a:off x="7448551" y="7771"/>
            <a:ext cx="4743450" cy="24479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9DB34B-CAC0-487F-F74A-05CC46255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673" y="5081126"/>
            <a:ext cx="2930978" cy="17912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9372D8-56AF-94F2-4E7E-CA4F569D69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72" b="6784"/>
          <a:stretch>
            <a:fillRect/>
          </a:stretch>
        </p:blipFill>
        <p:spPr>
          <a:xfrm>
            <a:off x="9264651" y="5081126"/>
            <a:ext cx="2927350" cy="18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665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rbi-PPT-V2" id="{9DA7BCB2-8DE3-2A44-9386-280E0E4E491E}" vid="{6471FE9B-8DA3-D74E-B380-F5E96D9DA2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36334</TotalTime>
  <Words>3777</Words>
  <Application>Microsoft Office PowerPoint</Application>
  <PresentationFormat>Grand écran</PresentationFormat>
  <Paragraphs>608</Paragraphs>
  <Slides>44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IBM Plex Sans</vt:lpstr>
      <vt:lpstr>IBM Plex Sans Light</vt:lpstr>
      <vt:lpstr>IBM Plex Sans SemiBold</vt:lpstr>
      <vt:lpstr>Roboto light</vt:lpstr>
      <vt:lpstr>Times New Roman</vt:lpstr>
      <vt:lpstr>Vollkorn SemiBold Italic</vt:lpstr>
      <vt:lpstr>Wingdings</vt:lpstr>
      <vt:lpstr>Thème Office</vt:lpstr>
      <vt:lpstr>Modification de droit commun n°2 PLUi H CUCM</vt:lpstr>
      <vt:lpstr>Rappels</vt:lpstr>
      <vt:lpstr>Planning de la procédure</vt:lpstr>
      <vt:lpstr>Les éléments soumis au passage en CDPENAF</vt:lpstr>
      <vt:lpstr>CREATION DE 9 SECTEURS DE TAILLE ET DE CAPACITE D’ACCUEIL LIMITEES</vt:lpstr>
      <vt:lpstr>Les projets de STECAL Secteurs de Taille Et de Capacite d’Accueil Limite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15 CHANGEMENTS DE DESTINATION</vt:lpstr>
      <vt:lpstr>Rappels sur la notion de pastillage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ANNEXES</vt:lpstr>
      <vt:lpstr>REGLEMENTS POUR LES STECAL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Sébastien BARD</cp:lastModifiedBy>
  <cp:revision>2073</cp:revision>
  <cp:lastPrinted>2025-05-23T17:11:57Z</cp:lastPrinted>
  <dcterms:created xsi:type="dcterms:W3CDTF">2022-12-02T10:31:44Z</dcterms:created>
  <dcterms:modified xsi:type="dcterms:W3CDTF">2025-08-25T16:18:57Z</dcterms:modified>
</cp:coreProperties>
</file>